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361" r:id="rId2"/>
    <p:sldId id="356" r:id="rId3"/>
    <p:sldId id="362" r:id="rId4"/>
    <p:sldId id="256" r:id="rId5"/>
    <p:sldId id="263" r:id="rId6"/>
    <p:sldId id="258" r:id="rId7"/>
    <p:sldId id="344" r:id="rId8"/>
    <p:sldId id="364" r:id="rId9"/>
    <p:sldId id="363" r:id="rId10"/>
    <p:sldId id="365" r:id="rId11"/>
    <p:sldId id="366" r:id="rId12"/>
    <p:sldId id="367" r:id="rId13"/>
    <p:sldId id="368" r:id="rId14"/>
    <p:sldId id="351" r:id="rId15"/>
    <p:sldId id="352" r:id="rId16"/>
    <p:sldId id="36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59" autoAdjust="0"/>
    <p:restoredTop sz="93880" autoAdjust="0"/>
  </p:normalViewPr>
  <p:slideViewPr>
    <p:cSldViewPr snapToGrid="0">
      <p:cViewPr varScale="1">
        <p:scale>
          <a:sx n="90" d="100"/>
          <a:sy n="90" d="100"/>
        </p:scale>
        <p:origin x="213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5A372-E219-4A47-9B57-DAB16DC91C8E}" type="datetimeFigureOut">
              <a:rPr lang="en-AU" smtClean="0"/>
              <a:t>3/07/2020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9ABA3-72B8-441F-AA9B-D3737D2CB9D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286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9509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3/07/2020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8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3/07/2020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633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3/07/2020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30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3/07/2020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074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3/07/2020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16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3/07/2020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428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3/07/2020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45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3/07/2020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128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3/07/2020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323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3/07/2020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16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3/07/2020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446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26FA-289A-47A4-9DB2-36250D803CC9}" type="datetimeFigureOut">
              <a:rPr lang="en-AU" smtClean="0"/>
              <a:t>3/07/2020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629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088138"/>
              </p:ext>
            </p:extLst>
          </p:nvPr>
        </p:nvGraphicFramePr>
        <p:xfrm>
          <a:off x="9354003" y="292658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In an organism, what are tissues?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367597"/>
              </p:ext>
            </p:extLst>
          </p:nvPr>
        </p:nvGraphicFramePr>
        <p:xfrm>
          <a:off x="9354003" y="1473578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is a tissue different to an organ?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859970"/>
              </p:ext>
            </p:extLst>
          </p:nvPr>
        </p:nvGraphicFramePr>
        <p:xfrm>
          <a:off x="9354003" y="2654498"/>
          <a:ext cx="2605964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the relationship between tissues and organs?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02931" y="970498"/>
            <a:ext cx="804391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Cells → Tissues → Organs → Systems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 smtClean="0"/>
              <a:t>Cells</a:t>
            </a:r>
            <a:r>
              <a:rPr lang="en-AU" sz="2800" dirty="0" smtClean="0"/>
              <a:t> are the basic building block of life   </a:t>
            </a: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 smtClean="0"/>
              <a:t>Tissues</a:t>
            </a:r>
            <a:r>
              <a:rPr lang="en-AU" sz="2800" dirty="0" smtClean="0"/>
              <a:t> are groups of cells with the same function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 smtClean="0"/>
              <a:t>Organs</a:t>
            </a:r>
            <a:r>
              <a:rPr lang="en-AU" sz="2800" dirty="0" smtClean="0"/>
              <a:t> are groups of tissues that work together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 smtClean="0"/>
              <a:t>Systems</a:t>
            </a:r>
            <a:r>
              <a:rPr lang="en-AU" sz="2800" dirty="0" smtClean="0"/>
              <a:t> are multiple organs working together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25710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31018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201955" y="1121963"/>
            <a:ext cx="7231051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 smtClean="0"/>
              <a:t>Function of Organs in the Digestive 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7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b="1" dirty="0" smtClean="0"/>
              <a:t>Mouth </a:t>
            </a:r>
            <a:r>
              <a:rPr lang="en-AU" sz="2700" dirty="0" smtClean="0"/>
              <a:t>- Food </a:t>
            </a:r>
            <a:r>
              <a:rPr lang="en-AU" sz="2700" dirty="0"/>
              <a:t>enters the system through the mouth, where teeth bite and grind food into smaller pieces.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7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b="1" dirty="0" smtClean="0"/>
              <a:t>Tongue</a:t>
            </a:r>
            <a:r>
              <a:rPr lang="en-AU" sz="2700" dirty="0" smtClean="0"/>
              <a:t>  - moves food around and pushes it down the </a:t>
            </a:r>
            <a:r>
              <a:rPr lang="en-AU" sz="2700" b="1" dirty="0" smtClean="0"/>
              <a:t>oesophagus.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7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735794"/>
              </p:ext>
            </p:extLst>
          </p:nvPr>
        </p:nvGraphicFramePr>
        <p:xfrm>
          <a:off x="4292796" y="163040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the function of the mouth?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941" r="32372"/>
          <a:stretch/>
        </p:blipFill>
        <p:spPr>
          <a:xfrm>
            <a:off x="8092767" y="130645"/>
            <a:ext cx="3663196" cy="5884697"/>
          </a:xfrm>
          <a:prstGeom prst="rect">
            <a:avLst/>
          </a:prstGeom>
        </p:spPr>
      </p:pic>
      <p:grpSp>
        <p:nvGrpSpPr>
          <p:cNvPr id="56" name="Group 55"/>
          <p:cNvGrpSpPr/>
          <p:nvPr/>
        </p:nvGrpSpPr>
        <p:grpSpPr>
          <a:xfrm>
            <a:off x="7823064" y="1213016"/>
            <a:ext cx="1612473" cy="400110"/>
            <a:chOff x="7823064" y="1213016"/>
            <a:chExt cx="1612473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7823064" y="1213016"/>
              <a:ext cx="8947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Mouth</a:t>
              </a:r>
              <a:endParaRPr lang="en-AU" dirty="0"/>
            </a:p>
          </p:txBody>
        </p:sp>
        <p:cxnSp>
          <p:nvCxnSpPr>
            <p:cNvPr id="20" name="Straight Connector 19"/>
            <p:cNvCxnSpPr>
              <a:stCxn id="5" idx="3"/>
            </p:cNvCxnSpPr>
            <p:nvPr/>
          </p:nvCxnSpPr>
          <p:spPr>
            <a:xfrm flipV="1">
              <a:off x="8717861" y="1397682"/>
              <a:ext cx="717676" cy="15389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7296586" y="1922430"/>
            <a:ext cx="2554251" cy="400110"/>
            <a:chOff x="7296586" y="1922430"/>
            <a:chExt cx="2554251" cy="400110"/>
          </a:xfrm>
        </p:grpSpPr>
        <p:sp>
          <p:nvSpPr>
            <p:cNvPr id="18" name="TextBox 17"/>
            <p:cNvSpPr txBox="1"/>
            <p:nvPr/>
          </p:nvSpPr>
          <p:spPr>
            <a:xfrm>
              <a:off x="7296586" y="1922430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Oesophagus</a:t>
              </a:r>
              <a:endParaRPr lang="en-AU" dirty="0"/>
            </a:p>
          </p:txBody>
        </p:sp>
        <p:cxnSp>
          <p:nvCxnSpPr>
            <p:cNvPr id="21" name="Straight Connector 20"/>
            <p:cNvCxnSpPr>
              <a:stCxn id="18" idx="3"/>
            </p:cNvCxnSpPr>
            <p:nvPr/>
          </p:nvCxnSpPr>
          <p:spPr>
            <a:xfrm>
              <a:off x="8763654" y="2122485"/>
              <a:ext cx="1087183" cy="73385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10297101" y="3388085"/>
            <a:ext cx="1752716" cy="400110"/>
            <a:chOff x="10297101" y="3388085"/>
            <a:chExt cx="1752716" cy="400110"/>
          </a:xfrm>
        </p:grpSpPr>
        <p:sp>
          <p:nvSpPr>
            <p:cNvPr id="13" name="TextBox 12"/>
            <p:cNvSpPr txBox="1"/>
            <p:nvPr/>
          </p:nvSpPr>
          <p:spPr>
            <a:xfrm>
              <a:off x="10955543" y="3388085"/>
              <a:ext cx="10942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Stomach</a:t>
              </a:r>
              <a:endParaRPr lang="en-AU" dirty="0"/>
            </a:p>
          </p:txBody>
        </p:sp>
        <p:cxnSp>
          <p:nvCxnSpPr>
            <p:cNvPr id="23" name="Straight Connector 22"/>
            <p:cNvCxnSpPr>
              <a:endCxn id="13" idx="1"/>
            </p:cNvCxnSpPr>
            <p:nvPr/>
          </p:nvCxnSpPr>
          <p:spPr>
            <a:xfrm flipV="1">
              <a:off x="10297101" y="3588140"/>
              <a:ext cx="658442" cy="41411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6986875" y="3974580"/>
            <a:ext cx="2734936" cy="552453"/>
            <a:chOff x="6986875" y="3974580"/>
            <a:chExt cx="2734936" cy="552453"/>
          </a:xfrm>
        </p:grpSpPr>
        <p:sp>
          <p:nvSpPr>
            <p:cNvPr id="14" name="TextBox 13"/>
            <p:cNvSpPr txBox="1"/>
            <p:nvPr/>
          </p:nvSpPr>
          <p:spPr>
            <a:xfrm>
              <a:off x="6986875" y="3974580"/>
              <a:ext cx="17187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Small intestine</a:t>
              </a:r>
              <a:endParaRPr lang="en-AU" sz="2000" dirty="0"/>
            </a:p>
          </p:txBody>
        </p:sp>
        <p:cxnSp>
          <p:nvCxnSpPr>
            <p:cNvPr id="25" name="Straight Connector 24"/>
            <p:cNvCxnSpPr>
              <a:stCxn id="14" idx="3"/>
            </p:cNvCxnSpPr>
            <p:nvPr/>
          </p:nvCxnSpPr>
          <p:spPr>
            <a:xfrm>
              <a:off x="8705615" y="4174635"/>
              <a:ext cx="1016196" cy="35239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6814330" y="4597013"/>
            <a:ext cx="2376065" cy="400110"/>
            <a:chOff x="6814330" y="4597013"/>
            <a:chExt cx="2376065" cy="400110"/>
          </a:xfrm>
        </p:grpSpPr>
        <p:sp>
          <p:nvSpPr>
            <p:cNvPr id="15" name="TextBox 14"/>
            <p:cNvSpPr txBox="1"/>
            <p:nvPr/>
          </p:nvSpPr>
          <p:spPr>
            <a:xfrm>
              <a:off x="6814330" y="4597013"/>
              <a:ext cx="17163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Large intestine</a:t>
              </a:r>
              <a:endParaRPr lang="en-AU" sz="2000" dirty="0"/>
            </a:p>
          </p:txBody>
        </p:sp>
        <p:cxnSp>
          <p:nvCxnSpPr>
            <p:cNvPr id="27" name="Straight Connector 26"/>
            <p:cNvCxnSpPr>
              <a:stCxn id="15" idx="3"/>
            </p:cNvCxnSpPr>
            <p:nvPr/>
          </p:nvCxnSpPr>
          <p:spPr>
            <a:xfrm>
              <a:off x="8530634" y="4797068"/>
              <a:ext cx="659761" cy="70306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9850837" y="5032777"/>
            <a:ext cx="1945542" cy="400110"/>
            <a:chOff x="9850837" y="5032777"/>
            <a:chExt cx="1945542" cy="400110"/>
          </a:xfrm>
        </p:grpSpPr>
        <p:sp>
          <p:nvSpPr>
            <p:cNvPr id="16" name="TextBox 15"/>
            <p:cNvSpPr txBox="1"/>
            <p:nvPr/>
          </p:nvSpPr>
          <p:spPr>
            <a:xfrm>
              <a:off x="10813096" y="5032777"/>
              <a:ext cx="9832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Rectum</a:t>
              </a:r>
              <a:endParaRPr lang="en-AU" sz="2000" dirty="0"/>
            </a:p>
          </p:txBody>
        </p:sp>
        <p:cxnSp>
          <p:nvCxnSpPr>
            <p:cNvPr id="31" name="Straight Connector 30"/>
            <p:cNvCxnSpPr>
              <a:endCxn id="16" idx="1"/>
            </p:cNvCxnSpPr>
            <p:nvPr/>
          </p:nvCxnSpPr>
          <p:spPr>
            <a:xfrm flipV="1">
              <a:off x="9850837" y="5232832"/>
              <a:ext cx="962259" cy="96493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9924365" y="5354700"/>
            <a:ext cx="1831598" cy="400110"/>
            <a:chOff x="9924365" y="5354700"/>
            <a:chExt cx="1831598" cy="400110"/>
          </a:xfrm>
        </p:grpSpPr>
        <p:sp>
          <p:nvSpPr>
            <p:cNvPr id="17" name="TextBox 16"/>
            <p:cNvSpPr txBox="1"/>
            <p:nvPr/>
          </p:nvSpPr>
          <p:spPr>
            <a:xfrm>
              <a:off x="11051924" y="5354700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Anus</a:t>
              </a:r>
              <a:endParaRPr lang="en-AU" dirty="0"/>
            </a:p>
          </p:txBody>
        </p:sp>
        <p:cxnSp>
          <p:nvCxnSpPr>
            <p:cNvPr id="34" name="Straight Connector 33"/>
            <p:cNvCxnSpPr>
              <a:endCxn id="17" idx="1"/>
            </p:cNvCxnSpPr>
            <p:nvPr/>
          </p:nvCxnSpPr>
          <p:spPr>
            <a:xfrm flipV="1">
              <a:off x="9924365" y="5554755"/>
              <a:ext cx="1127559" cy="7189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667662"/>
              </p:ext>
            </p:extLst>
          </p:nvPr>
        </p:nvGraphicFramePr>
        <p:xfrm>
          <a:off x="7331022" y="165761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role do teeth play in digestion?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2" name="Group 31"/>
          <p:cNvGrpSpPr/>
          <p:nvPr/>
        </p:nvGrpSpPr>
        <p:grpSpPr>
          <a:xfrm>
            <a:off x="9794513" y="3707286"/>
            <a:ext cx="2162635" cy="400110"/>
            <a:chOff x="9794513" y="3707286"/>
            <a:chExt cx="2162635" cy="400110"/>
          </a:xfrm>
        </p:grpSpPr>
        <p:sp>
          <p:nvSpPr>
            <p:cNvPr id="33" name="TextBox 32"/>
            <p:cNvSpPr txBox="1"/>
            <p:nvPr/>
          </p:nvSpPr>
          <p:spPr>
            <a:xfrm>
              <a:off x="10838829" y="3707286"/>
              <a:ext cx="11183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Pancreas</a:t>
              </a:r>
              <a:endParaRPr lang="en-AU" dirty="0"/>
            </a:p>
          </p:txBody>
        </p:sp>
        <p:cxnSp>
          <p:nvCxnSpPr>
            <p:cNvPr id="35" name="Straight Connector 34"/>
            <p:cNvCxnSpPr>
              <a:endCxn id="33" idx="1"/>
            </p:cNvCxnSpPr>
            <p:nvPr/>
          </p:nvCxnSpPr>
          <p:spPr>
            <a:xfrm flipV="1">
              <a:off x="9794513" y="3907341"/>
              <a:ext cx="1044316" cy="100063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7433004" y="3002161"/>
            <a:ext cx="2048528" cy="400110"/>
            <a:chOff x="7690031" y="4024063"/>
            <a:chExt cx="2062659" cy="555304"/>
          </a:xfrm>
        </p:grpSpPr>
        <p:sp>
          <p:nvSpPr>
            <p:cNvPr id="37" name="TextBox 36"/>
            <p:cNvSpPr txBox="1"/>
            <p:nvPr/>
          </p:nvSpPr>
          <p:spPr>
            <a:xfrm>
              <a:off x="7690031" y="4024063"/>
              <a:ext cx="687009" cy="555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Liver</a:t>
              </a:r>
              <a:endParaRPr lang="en-AU" sz="2000" dirty="0"/>
            </a:p>
          </p:txBody>
        </p:sp>
        <p:cxnSp>
          <p:nvCxnSpPr>
            <p:cNvPr id="38" name="Straight Connector 37"/>
            <p:cNvCxnSpPr>
              <a:stCxn id="37" idx="3"/>
            </p:cNvCxnSpPr>
            <p:nvPr/>
          </p:nvCxnSpPr>
          <p:spPr>
            <a:xfrm>
              <a:off x="8377040" y="4301715"/>
              <a:ext cx="1375650" cy="161405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6818869" y="3518567"/>
            <a:ext cx="2596608" cy="400110"/>
            <a:chOff x="6814330" y="4597013"/>
            <a:chExt cx="2596608" cy="400110"/>
          </a:xfrm>
        </p:grpSpPr>
        <p:sp>
          <p:nvSpPr>
            <p:cNvPr id="40" name="TextBox 39"/>
            <p:cNvSpPr txBox="1"/>
            <p:nvPr/>
          </p:nvSpPr>
          <p:spPr>
            <a:xfrm>
              <a:off x="6814330" y="4597013"/>
              <a:ext cx="14510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Gall bladder</a:t>
              </a:r>
              <a:endParaRPr lang="en-AU" sz="2000" dirty="0"/>
            </a:p>
          </p:txBody>
        </p:sp>
        <p:cxnSp>
          <p:nvCxnSpPr>
            <p:cNvPr id="41" name="Straight Connector 40"/>
            <p:cNvCxnSpPr>
              <a:stCxn id="40" idx="3"/>
            </p:cNvCxnSpPr>
            <p:nvPr/>
          </p:nvCxnSpPr>
          <p:spPr>
            <a:xfrm flipV="1">
              <a:off x="8265368" y="4706780"/>
              <a:ext cx="1145570" cy="902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983124"/>
              </p:ext>
            </p:extLst>
          </p:nvPr>
        </p:nvGraphicFramePr>
        <p:xfrm>
          <a:off x="9341877" y="1613126"/>
          <a:ext cx="2773677" cy="102790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7822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the role of the tongue?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935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31018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201955" y="1121963"/>
            <a:ext cx="72310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 smtClean="0"/>
              <a:t>Function of Organs in the Digestive 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7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b="1" dirty="0" smtClean="0"/>
              <a:t>Oesophagus - </a:t>
            </a:r>
            <a:r>
              <a:rPr lang="en-AU" sz="2700" dirty="0" smtClean="0"/>
              <a:t>moves food from the mouth to the stomach.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7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b="1" dirty="0" smtClean="0"/>
              <a:t>Stomach - </a:t>
            </a:r>
            <a:r>
              <a:rPr lang="en-AU" sz="2700" dirty="0"/>
              <a:t>f</a:t>
            </a:r>
            <a:r>
              <a:rPr lang="en-AU" sz="2700" dirty="0" smtClean="0"/>
              <a:t>ood is mixed with stomach acid to help digestion.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7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001636"/>
              </p:ext>
            </p:extLst>
          </p:nvPr>
        </p:nvGraphicFramePr>
        <p:xfrm>
          <a:off x="4292796" y="163040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the function of the oesophagus?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941" r="32372"/>
          <a:stretch/>
        </p:blipFill>
        <p:spPr>
          <a:xfrm>
            <a:off x="8092767" y="130645"/>
            <a:ext cx="3663196" cy="5884697"/>
          </a:xfrm>
          <a:prstGeom prst="rect">
            <a:avLst/>
          </a:prstGeom>
        </p:spPr>
      </p:pic>
      <p:grpSp>
        <p:nvGrpSpPr>
          <p:cNvPr id="56" name="Group 55"/>
          <p:cNvGrpSpPr/>
          <p:nvPr/>
        </p:nvGrpSpPr>
        <p:grpSpPr>
          <a:xfrm>
            <a:off x="7823064" y="1213016"/>
            <a:ext cx="1612473" cy="400110"/>
            <a:chOff x="7823064" y="1213016"/>
            <a:chExt cx="1612473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7823064" y="1213016"/>
              <a:ext cx="8947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Mouth</a:t>
              </a:r>
              <a:endParaRPr lang="en-AU" dirty="0"/>
            </a:p>
          </p:txBody>
        </p:sp>
        <p:cxnSp>
          <p:nvCxnSpPr>
            <p:cNvPr id="20" name="Straight Connector 19"/>
            <p:cNvCxnSpPr>
              <a:stCxn id="5" idx="3"/>
            </p:cNvCxnSpPr>
            <p:nvPr/>
          </p:nvCxnSpPr>
          <p:spPr>
            <a:xfrm flipV="1">
              <a:off x="8717861" y="1397682"/>
              <a:ext cx="717676" cy="15389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7296586" y="1922430"/>
            <a:ext cx="2554251" cy="400110"/>
            <a:chOff x="7296586" y="1922430"/>
            <a:chExt cx="2554251" cy="400110"/>
          </a:xfrm>
        </p:grpSpPr>
        <p:sp>
          <p:nvSpPr>
            <p:cNvPr id="18" name="TextBox 17"/>
            <p:cNvSpPr txBox="1"/>
            <p:nvPr/>
          </p:nvSpPr>
          <p:spPr>
            <a:xfrm>
              <a:off x="7296586" y="1922430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Oesophagus</a:t>
              </a:r>
              <a:endParaRPr lang="en-AU" dirty="0"/>
            </a:p>
          </p:txBody>
        </p:sp>
        <p:cxnSp>
          <p:nvCxnSpPr>
            <p:cNvPr id="21" name="Straight Connector 20"/>
            <p:cNvCxnSpPr>
              <a:stCxn id="18" idx="3"/>
            </p:cNvCxnSpPr>
            <p:nvPr/>
          </p:nvCxnSpPr>
          <p:spPr>
            <a:xfrm>
              <a:off x="8763654" y="2122485"/>
              <a:ext cx="1087183" cy="73385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10297101" y="3388085"/>
            <a:ext cx="1752716" cy="400110"/>
            <a:chOff x="10297101" y="3388085"/>
            <a:chExt cx="1752716" cy="400110"/>
          </a:xfrm>
        </p:grpSpPr>
        <p:sp>
          <p:nvSpPr>
            <p:cNvPr id="13" name="TextBox 12"/>
            <p:cNvSpPr txBox="1"/>
            <p:nvPr/>
          </p:nvSpPr>
          <p:spPr>
            <a:xfrm>
              <a:off x="10955543" y="3388085"/>
              <a:ext cx="10942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Stomach</a:t>
              </a:r>
              <a:endParaRPr lang="en-AU" dirty="0"/>
            </a:p>
          </p:txBody>
        </p:sp>
        <p:cxnSp>
          <p:nvCxnSpPr>
            <p:cNvPr id="23" name="Straight Connector 22"/>
            <p:cNvCxnSpPr>
              <a:endCxn id="13" idx="1"/>
            </p:cNvCxnSpPr>
            <p:nvPr/>
          </p:nvCxnSpPr>
          <p:spPr>
            <a:xfrm flipV="1">
              <a:off x="10297101" y="3588140"/>
              <a:ext cx="658442" cy="41411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6986875" y="3974580"/>
            <a:ext cx="2734936" cy="552453"/>
            <a:chOff x="6986875" y="3974580"/>
            <a:chExt cx="2734936" cy="552453"/>
          </a:xfrm>
        </p:grpSpPr>
        <p:sp>
          <p:nvSpPr>
            <p:cNvPr id="14" name="TextBox 13"/>
            <p:cNvSpPr txBox="1"/>
            <p:nvPr/>
          </p:nvSpPr>
          <p:spPr>
            <a:xfrm>
              <a:off x="6986875" y="3974580"/>
              <a:ext cx="17187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Small intestine</a:t>
              </a:r>
              <a:endParaRPr lang="en-AU" sz="2000" dirty="0"/>
            </a:p>
          </p:txBody>
        </p:sp>
        <p:cxnSp>
          <p:nvCxnSpPr>
            <p:cNvPr id="25" name="Straight Connector 24"/>
            <p:cNvCxnSpPr>
              <a:stCxn id="14" idx="3"/>
            </p:cNvCxnSpPr>
            <p:nvPr/>
          </p:nvCxnSpPr>
          <p:spPr>
            <a:xfrm>
              <a:off x="8705615" y="4174635"/>
              <a:ext cx="1016196" cy="35239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6814330" y="4597013"/>
            <a:ext cx="2376065" cy="400110"/>
            <a:chOff x="6814330" y="4597013"/>
            <a:chExt cx="2376065" cy="400110"/>
          </a:xfrm>
        </p:grpSpPr>
        <p:sp>
          <p:nvSpPr>
            <p:cNvPr id="15" name="TextBox 14"/>
            <p:cNvSpPr txBox="1"/>
            <p:nvPr/>
          </p:nvSpPr>
          <p:spPr>
            <a:xfrm>
              <a:off x="6814330" y="4597013"/>
              <a:ext cx="17163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Large intestine</a:t>
              </a:r>
              <a:endParaRPr lang="en-AU" sz="2000" dirty="0"/>
            </a:p>
          </p:txBody>
        </p:sp>
        <p:cxnSp>
          <p:nvCxnSpPr>
            <p:cNvPr id="27" name="Straight Connector 26"/>
            <p:cNvCxnSpPr>
              <a:stCxn id="15" idx="3"/>
            </p:cNvCxnSpPr>
            <p:nvPr/>
          </p:nvCxnSpPr>
          <p:spPr>
            <a:xfrm>
              <a:off x="8530634" y="4797068"/>
              <a:ext cx="659761" cy="70306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9850837" y="5032777"/>
            <a:ext cx="1945542" cy="400110"/>
            <a:chOff x="9850837" y="5032777"/>
            <a:chExt cx="1945542" cy="400110"/>
          </a:xfrm>
        </p:grpSpPr>
        <p:sp>
          <p:nvSpPr>
            <p:cNvPr id="16" name="TextBox 15"/>
            <p:cNvSpPr txBox="1"/>
            <p:nvPr/>
          </p:nvSpPr>
          <p:spPr>
            <a:xfrm>
              <a:off x="10813096" y="5032777"/>
              <a:ext cx="9832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Rectum</a:t>
              </a:r>
              <a:endParaRPr lang="en-AU" sz="2000" dirty="0"/>
            </a:p>
          </p:txBody>
        </p:sp>
        <p:cxnSp>
          <p:nvCxnSpPr>
            <p:cNvPr id="31" name="Straight Connector 30"/>
            <p:cNvCxnSpPr>
              <a:endCxn id="16" idx="1"/>
            </p:cNvCxnSpPr>
            <p:nvPr/>
          </p:nvCxnSpPr>
          <p:spPr>
            <a:xfrm flipV="1">
              <a:off x="9850837" y="5232832"/>
              <a:ext cx="962259" cy="96493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9924365" y="5354700"/>
            <a:ext cx="1831598" cy="400110"/>
            <a:chOff x="9924365" y="5354700"/>
            <a:chExt cx="1831598" cy="400110"/>
          </a:xfrm>
        </p:grpSpPr>
        <p:sp>
          <p:nvSpPr>
            <p:cNvPr id="17" name="TextBox 16"/>
            <p:cNvSpPr txBox="1"/>
            <p:nvPr/>
          </p:nvSpPr>
          <p:spPr>
            <a:xfrm>
              <a:off x="11051924" y="5354700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Anus</a:t>
              </a:r>
              <a:endParaRPr lang="en-AU" dirty="0"/>
            </a:p>
          </p:txBody>
        </p:sp>
        <p:cxnSp>
          <p:nvCxnSpPr>
            <p:cNvPr id="34" name="Straight Connector 33"/>
            <p:cNvCxnSpPr>
              <a:endCxn id="17" idx="1"/>
            </p:cNvCxnSpPr>
            <p:nvPr/>
          </p:nvCxnSpPr>
          <p:spPr>
            <a:xfrm flipV="1">
              <a:off x="9924365" y="5554755"/>
              <a:ext cx="1127559" cy="7189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110656"/>
              </p:ext>
            </p:extLst>
          </p:nvPr>
        </p:nvGraphicFramePr>
        <p:xfrm>
          <a:off x="7331022" y="165761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long is food stored in the stomach?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5" name="Table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017481"/>
              </p:ext>
            </p:extLst>
          </p:nvPr>
        </p:nvGraphicFramePr>
        <p:xfrm>
          <a:off x="445167" y="4950620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else happens in the stomach?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813851"/>
              </p:ext>
            </p:extLst>
          </p:nvPr>
        </p:nvGraphicFramePr>
        <p:xfrm>
          <a:off x="3467520" y="4950620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4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Where does the food go next?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2" name="Group 41"/>
          <p:cNvGrpSpPr/>
          <p:nvPr/>
        </p:nvGrpSpPr>
        <p:grpSpPr>
          <a:xfrm>
            <a:off x="9794513" y="3707286"/>
            <a:ext cx="2162635" cy="400110"/>
            <a:chOff x="9794513" y="3707286"/>
            <a:chExt cx="2162635" cy="400110"/>
          </a:xfrm>
        </p:grpSpPr>
        <p:sp>
          <p:nvSpPr>
            <p:cNvPr id="43" name="TextBox 42"/>
            <p:cNvSpPr txBox="1"/>
            <p:nvPr/>
          </p:nvSpPr>
          <p:spPr>
            <a:xfrm>
              <a:off x="10838829" y="3707286"/>
              <a:ext cx="11183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Pancreas</a:t>
              </a:r>
              <a:endParaRPr lang="en-AU" dirty="0"/>
            </a:p>
          </p:txBody>
        </p:sp>
        <p:cxnSp>
          <p:nvCxnSpPr>
            <p:cNvPr id="44" name="Straight Connector 43"/>
            <p:cNvCxnSpPr>
              <a:endCxn id="43" idx="1"/>
            </p:cNvCxnSpPr>
            <p:nvPr/>
          </p:nvCxnSpPr>
          <p:spPr>
            <a:xfrm flipV="1">
              <a:off x="9794513" y="3907341"/>
              <a:ext cx="1044316" cy="100063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7433004" y="3002161"/>
            <a:ext cx="2048528" cy="400110"/>
            <a:chOff x="7690031" y="4024063"/>
            <a:chExt cx="2062659" cy="555304"/>
          </a:xfrm>
        </p:grpSpPr>
        <p:sp>
          <p:nvSpPr>
            <p:cNvPr id="46" name="TextBox 45"/>
            <p:cNvSpPr txBox="1"/>
            <p:nvPr/>
          </p:nvSpPr>
          <p:spPr>
            <a:xfrm>
              <a:off x="7690031" y="4024063"/>
              <a:ext cx="687009" cy="555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Liver</a:t>
              </a:r>
              <a:endParaRPr lang="en-AU" sz="2000" dirty="0"/>
            </a:p>
          </p:txBody>
        </p:sp>
        <p:cxnSp>
          <p:nvCxnSpPr>
            <p:cNvPr id="47" name="Straight Connector 46"/>
            <p:cNvCxnSpPr>
              <a:stCxn id="46" idx="3"/>
            </p:cNvCxnSpPr>
            <p:nvPr/>
          </p:nvCxnSpPr>
          <p:spPr>
            <a:xfrm>
              <a:off x="8377040" y="4301715"/>
              <a:ext cx="1375650" cy="161405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6818869" y="3518567"/>
            <a:ext cx="2596608" cy="400110"/>
            <a:chOff x="6814330" y="4597013"/>
            <a:chExt cx="2596608" cy="400110"/>
          </a:xfrm>
        </p:grpSpPr>
        <p:sp>
          <p:nvSpPr>
            <p:cNvPr id="49" name="TextBox 48"/>
            <p:cNvSpPr txBox="1"/>
            <p:nvPr/>
          </p:nvSpPr>
          <p:spPr>
            <a:xfrm>
              <a:off x="6814330" y="4597013"/>
              <a:ext cx="14510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Gall bladder</a:t>
              </a:r>
              <a:endParaRPr lang="en-AU" sz="2000" dirty="0"/>
            </a:p>
          </p:txBody>
        </p:sp>
        <p:cxnSp>
          <p:nvCxnSpPr>
            <p:cNvPr id="50" name="Straight Connector 49"/>
            <p:cNvCxnSpPr>
              <a:stCxn id="49" idx="3"/>
            </p:cNvCxnSpPr>
            <p:nvPr/>
          </p:nvCxnSpPr>
          <p:spPr>
            <a:xfrm flipV="1">
              <a:off x="8265368" y="4706780"/>
              <a:ext cx="1145570" cy="902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696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31018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201956" y="1121963"/>
            <a:ext cx="6864518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 smtClean="0"/>
              <a:t>Function of Organs in the Digestive 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7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b="1" dirty="0" smtClean="0"/>
              <a:t>liver</a:t>
            </a:r>
            <a:r>
              <a:rPr lang="en-AU" sz="2700" dirty="0" smtClean="0"/>
              <a:t> and </a:t>
            </a:r>
            <a:r>
              <a:rPr lang="en-AU" sz="2700" b="1" dirty="0" smtClean="0"/>
              <a:t>pancreas  - </a:t>
            </a:r>
            <a:r>
              <a:rPr lang="en-AU" sz="2700" dirty="0" smtClean="0"/>
              <a:t>produce chemicals that are added to the food at the start of the small intestine to help break down the </a:t>
            </a:r>
            <a:r>
              <a:rPr lang="en-AU" sz="2700" dirty="0" smtClean="0"/>
              <a:t>food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7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b="1" dirty="0" smtClean="0"/>
              <a:t>Gall Bladder </a:t>
            </a:r>
            <a:r>
              <a:rPr lang="en-AU" sz="2700" dirty="0" smtClean="0"/>
              <a:t>– Stores bile made in the liver and adds it into the small intestine</a:t>
            </a:r>
            <a:endParaRPr lang="en-AU" sz="27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7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b="1" dirty="0" smtClean="0"/>
              <a:t>Small </a:t>
            </a:r>
            <a:r>
              <a:rPr lang="en-AU" sz="2700" b="1" dirty="0"/>
              <a:t>intestine </a:t>
            </a:r>
            <a:r>
              <a:rPr lang="en-AU" sz="2700" b="1" dirty="0" smtClean="0"/>
              <a:t> - </a:t>
            </a:r>
            <a:r>
              <a:rPr lang="en-AU" sz="2700" dirty="0" smtClean="0"/>
              <a:t>Absorbs nutrients from </a:t>
            </a:r>
            <a:r>
              <a:rPr lang="en-AU" sz="2700" dirty="0" smtClean="0"/>
              <a:t>food </a:t>
            </a:r>
            <a:r>
              <a:rPr lang="en-AU" sz="2700" dirty="0" smtClean="0"/>
              <a:t>into the blood.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372452"/>
              </p:ext>
            </p:extLst>
          </p:nvPr>
        </p:nvGraphicFramePr>
        <p:xfrm>
          <a:off x="4292796" y="163040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the function of the liver and pancreas?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941" r="32372"/>
          <a:stretch/>
        </p:blipFill>
        <p:spPr>
          <a:xfrm>
            <a:off x="8092767" y="77482"/>
            <a:ext cx="3663196" cy="5884697"/>
          </a:xfrm>
          <a:prstGeom prst="rect">
            <a:avLst/>
          </a:prstGeom>
        </p:spPr>
      </p:pic>
      <p:grpSp>
        <p:nvGrpSpPr>
          <p:cNvPr id="56" name="Group 55"/>
          <p:cNvGrpSpPr/>
          <p:nvPr/>
        </p:nvGrpSpPr>
        <p:grpSpPr>
          <a:xfrm>
            <a:off x="7823064" y="1213016"/>
            <a:ext cx="1612473" cy="400110"/>
            <a:chOff x="7823064" y="1213016"/>
            <a:chExt cx="1612473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7823064" y="1213016"/>
              <a:ext cx="8947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Mouth</a:t>
              </a:r>
              <a:endParaRPr lang="en-AU" dirty="0"/>
            </a:p>
          </p:txBody>
        </p:sp>
        <p:cxnSp>
          <p:nvCxnSpPr>
            <p:cNvPr id="20" name="Straight Connector 19"/>
            <p:cNvCxnSpPr>
              <a:stCxn id="5" idx="3"/>
            </p:cNvCxnSpPr>
            <p:nvPr/>
          </p:nvCxnSpPr>
          <p:spPr>
            <a:xfrm flipV="1">
              <a:off x="8717861" y="1397682"/>
              <a:ext cx="717676" cy="15389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7296586" y="1922430"/>
            <a:ext cx="2554251" cy="400110"/>
            <a:chOff x="7296586" y="1922430"/>
            <a:chExt cx="2554251" cy="400110"/>
          </a:xfrm>
        </p:grpSpPr>
        <p:sp>
          <p:nvSpPr>
            <p:cNvPr id="18" name="TextBox 17"/>
            <p:cNvSpPr txBox="1"/>
            <p:nvPr/>
          </p:nvSpPr>
          <p:spPr>
            <a:xfrm>
              <a:off x="7296586" y="1922430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Oesophagus</a:t>
              </a:r>
              <a:endParaRPr lang="en-AU" dirty="0"/>
            </a:p>
          </p:txBody>
        </p:sp>
        <p:cxnSp>
          <p:nvCxnSpPr>
            <p:cNvPr id="21" name="Straight Connector 20"/>
            <p:cNvCxnSpPr>
              <a:stCxn id="18" idx="3"/>
            </p:cNvCxnSpPr>
            <p:nvPr/>
          </p:nvCxnSpPr>
          <p:spPr>
            <a:xfrm>
              <a:off x="8763654" y="2122485"/>
              <a:ext cx="1087183" cy="73385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10297101" y="3388085"/>
            <a:ext cx="1752716" cy="400110"/>
            <a:chOff x="10297101" y="3388085"/>
            <a:chExt cx="1752716" cy="400110"/>
          </a:xfrm>
        </p:grpSpPr>
        <p:sp>
          <p:nvSpPr>
            <p:cNvPr id="13" name="TextBox 12"/>
            <p:cNvSpPr txBox="1"/>
            <p:nvPr/>
          </p:nvSpPr>
          <p:spPr>
            <a:xfrm>
              <a:off x="10955543" y="3388085"/>
              <a:ext cx="10942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Stomach</a:t>
              </a:r>
              <a:endParaRPr lang="en-AU" dirty="0"/>
            </a:p>
          </p:txBody>
        </p:sp>
        <p:cxnSp>
          <p:nvCxnSpPr>
            <p:cNvPr id="23" name="Straight Connector 22"/>
            <p:cNvCxnSpPr>
              <a:endCxn id="13" idx="1"/>
            </p:cNvCxnSpPr>
            <p:nvPr/>
          </p:nvCxnSpPr>
          <p:spPr>
            <a:xfrm flipV="1">
              <a:off x="10297101" y="3588140"/>
              <a:ext cx="658442" cy="41411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6986875" y="3974580"/>
            <a:ext cx="2734936" cy="552453"/>
            <a:chOff x="6986875" y="3974580"/>
            <a:chExt cx="2734936" cy="552453"/>
          </a:xfrm>
        </p:grpSpPr>
        <p:sp>
          <p:nvSpPr>
            <p:cNvPr id="14" name="TextBox 13"/>
            <p:cNvSpPr txBox="1"/>
            <p:nvPr/>
          </p:nvSpPr>
          <p:spPr>
            <a:xfrm>
              <a:off x="6986875" y="3974580"/>
              <a:ext cx="17187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Small intestine</a:t>
              </a:r>
              <a:endParaRPr lang="en-AU" sz="2000" dirty="0"/>
            </a:p>
          </p:txBody>
        </p:sp>
        <p:cxnSp>
          <p:nvCxnSpPr>
            <p:cNvPr id="25" name="Straight Connector 24"/>
            <p:cNvCxnSpPr>
              <a:stCxn id="14" idx="3"/>
            </p:cNvCxnSpPr>
            <p:nvPr/>
          </p:nvCxnSpPr>
          <p:spPr>
            <a:xfrm>
              <a:off x="8705615" y="4174635"/>
              <a:ext cx="1016196" cy="35239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6814330" y="4597013"/>
            <a:ext cx="2376065" cy="400110"/>
            <a:chOff x="6814330" y="4597013"/>
            <a:chExt cx="2376065" cy="400110"/>
          </a:xfrm>
        </p:grpSpPr>
        <p:sp>
          <p:nvSpPr>
            <p:cNvPr id="15" name="TextBox 14"/>
            <p:cNvSpPr txBox="1"/>
            <p:nvPr/>
          </p:nvSpPr>
          <p:spPr>
            <a:xfrm>
              <a:off x="6814330" y="4597013"/>
              <a:ext cx="17163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Large intestine</a:t>
              </a:r>
              <a:endParaRPr lang="en-AU" sz="2000" dirty="0"/>
            </a:p>
          </p:txBody>
        </p:sp>
        <p:cxnSp>
          <p:nvCxnSpPr>
            <p:cNvPr id="27" name="Straight Connector 26"/>
            <p:cNvCxnSpPr>
              <a:stCxn id="15" idx="3"/>
            </p:cNvCxnSpPr>
            <p:nvPr/>
          </p:nvCxnSpPr>
          <p:spPr>
            <a:xfrm>
              <a:off x="8530634" y="4797068"/>
              <a:ext cx="659761" cy="70306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9850837" y="5032777"/>
            <a:ext cx="1945542" cy="400110"/>
            <a:chOff x="9850837" y="5032777"/>
            <a:chExt cx="1945542" cy="400110"/>
          </a:xfrm>
        </p:grpSpPr>
        <p:sp>
          <p:nvSpPr>
            <p:cNvPr id="16" name="TextBox 15"/>
            <p:cNvSpPr txBox="1"/>
            <p:nvPr/>
          </p:nvSpPr>
          <p:spPr>
            <a:xfrm>
              <a:off x="10813096" y="5032777"/>
              <a:ext cx="9832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Rectum</a:t>
              </a:r>
              <a:endParaRPr lang="en-AU" sz="2000" dirty="0"/>
            </a:p>
          </p:txBody>
        </p:sp>
        <p:cxnSp>
          <p:nvCxnSpPr>
            <p:cNvPr id="31" name="Straight Connector 30"/>
            <p:cNvCxnSpPr>
              <a:endCxn id="16" idx="1"/>
            </p:cNvCxnSpPr>
            <p:nvPr/>
          </p:nvCxnSpPr>
          <p:spPr>
            <a:xfrm flipV="1">
              <a:off x="9850837" y="5232832"/>
              <a:ext cx="962259" cy="96493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9924365" y="5354700"/>
            <a:ext cx="1831598" cy="400110"/>
            <a:chOff x="9924365" y="5354700"/>
            <a:chExt cx="1831598" cy="400110"/>
          </a:xfrm>
        </p:grpSpPr>
        <p:sp>
          <p:nvSpPr>
            <p:cNvPr id="17" name="TextBox 16"/>
            <p:cNvSpPr txBox="1"/>
            <p:nvPr/>
          </p:nvSpPr>
          <p:spPr>
            <a:xfrm>
              <a:off x="11051924" y="5354700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Anus</a:t>
              </a:r>
              <a:endParaRPr lang="en-AU" dirty="0"/>
            </a:p>
          </p:txBody>
        </p:sp>
        <p:cxnSp>
          <p:nvCxnSpPr>
            <p:cNvPr id="34" name="Straight Connector 33"/>
            <p:cNvCxnSpPr>
              <a:endCxn id="17" idx="1"/>
            </p:cNvCxnSpPr>
            <p:nvPr/>
          </p:nvCxnSpPr>
          <p:spPr>
            <a:xfrm flipV="1">
              <a:off x="9924365" y="5554755"/>
              <a:ext cx="1127559" cy="7189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098392"/>
              </p:ext>
            </p:extLst>
          </p:nvPr>
        </p:nvGraphicFramePr>
        <p:xfrm>
          <a:off x="7331022" y="165761"/>
          <a:ext cx="4562315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56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Are the liver and pancreas involved in physical or chemical digestion? Explain your choice.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2" name="Group 41"/>
          <p:cNvGrpSpPr/>
          <p:nvPr/>
        </p:nvGrpSpPr>
        <p:grpSpPr>
          <a:xfrm>
            <a:off x="9794513" y="3707286"/>
            <a:ext cx="2162635" cy="400110"/>
            <a:chOff x="9794513" y="3707286"/>
            <a:chExt cx="2162635" cy="400110"/>
          </a:xfrm>
        </p:grpSpPr>
        <p:sp>
          <p:nvSpPr>
            <p:cNvPr id="43" name="TextBox 42"/>
            <p:cNvSpPr txBox="1"/>
            <p:nvPr/>
          </p:nvSpPr>
          <p:spPr>
            <a:xfrm>
              <a:off x="10838829" y="3707286"/>
              <a:ext cx="11183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Pancreas</a:t>
              </a:r>
              <a:endParaRPr lang="en-AU" dirty="0"/>
            </a:p>
          </p:txBody>
        </p:sp>
        <p:cxnSp>
          <p:nvCxnSpPr>
            <p:cNvPr id="44" name="Straight Connector 43"/>
            <p:cNvCxnSpPr>
              <a:endCxn id="43" idx="1"/>
            </p:cNvCxnSpPr>
            <p:nvPr/>
          </p:nvCxnSpPr>
          <p:spPr>
            <a:xfrm flipV="1">
              <a:off x="9794513" y="3907341"/>
              <a:ext cx="1044316" cy="100063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7433004" y="3002161"/>
            <a:ext cx="2048528" cy="400110"/>
            <a:chOff x="7690031" y="4024063"/>
            <a:chExt cx="2062659" cy="555304"/>
          </a:xfrm>
        </p:grpSpPr>
        <p:sp>
          <p:nvSpPr>
            <p:cNvPr id="46" name="TextBox 45"/>
            <p:cNvSpPr txBox="1"/>
            <p:nvPr/>
          </p:nvSpPr>
          <p:spPr>
            <a:xfrm>
              <a:off x="7690031" y="4024063"/>
              <a:ext cx="687009" cy="555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Liver</a:t>
              </a:r>
              <a:endParaRPr lang="en-AU" sz="2000" dirty="0"/>
            </a:p>
          </p:txBody>
        </p:sp>
        <p:cxnSp>
          <p:nvCxnSpPr>
            <p:cNvPr id="47" name="Straight Connector 46"/>
            <p:cNvCxnSpPr>
              <a:stCxn id="46" idx="3"/>
            </p:cNvCxnSpPr>
            <p:nvPr/>
          </p:nvCxnSpPr>
          <p:spPr>
            <a:xfrm>
              <a:off x="8377040" y="4301715"/>
              <a:ext cx="1375650" cy="161405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6818869" y="3518567"/>
            <a:ext cx="2596608" cy="400110"/>
            <a:chOff x="6814330" y="4597013"/>
            <a:chExt cx="2596608" cy="400110"/>
          </a:xfrm>
        </p:grpSpPr>
        <p:sp>
          <p:nvSpPr>
            <p:cNvPr id="49" name="TextBox 48"/>
            <p:cNvSpPr txBox="1"/>
            <p:nvPr/>
          </p:nvSpPr>
          <p:spPr>
            <a:xfrm>
              <a:off x="6814330" y="4597013"/>
              <a:ext cx="14510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Gall bladder</a:t>
              </a:r>
              <a:endParaRPr lang="en-AU" sz="2000" dirty="0"/>
            </a:p>
          </p:txBody>
        </p:sp>
        <p:cxnSp>
          <p:nvCxnSpPr>
            <p:cNvPr id="50" name="Straight Connector 49"/>
            <p:cNvCxnSpPr>
              <a:stCxn id="49" idx="3"/>
            </p:cNvCxnSpPr>
            <p:nvPr/>
          </p:nvCxnSpPr>
          <p:spPr>
            <a:xfrm flipV="1">
              <a:off x="8265368" y="4706780"/>
              <a:ext cx="1145570" cy="902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017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31018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201955" y="1121963"/>
            <a:ext cx="723105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 smtClean="0"/>
              <a:t>Function of Organs in the Digestive System</a:t>
            </a:r>
          </a:p>
          <a:p>
            <a:endParaRPr lang="en-AU" sz="27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b="1" dirty="0" smtClean="0"/>
              <a:t>large intestine</a:t>
            </a:r>
            <a:r>
              <a:rPr lang="en-AU" sz="2700" dirty="0" smtClean="0"/>
              <a:t> - removes water from the food and compacts it into faeces.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7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b="1" dirty="0" smtClean="0"/>
              <a:t>Rectum - </a:t>
            </a:r>
            <a:r>
              <a:rPr lang="en-AU" sz="2700" dirty="0" smtClean="0"/>
              <a:t> stores the faeces until it is released from the body.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685496"/>
              </p:ext>
            </p:extLst>
          </p:nvPr>
        </p:nvGraphicFramePr>
        <p:xfrm>
          <a:off x="4292796" y="163040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removed by the large intestine?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941" r="32372"/>
          <a:stretch/>
        </p:blipFill>
        <p:spPr>
          <a:xfrm>
            <a:off x="8092767" y="130645"/>
            <a:ext cx="3663196" cy="5884697"/>
          </a:xfrm>
          <a:prstGeom prst="rect">
            <a:avLst/>
          </a:prstGeom>
        </p:spPr>
      </p:pic>
      <p:grpSp>
        <p:nvGrpSpPr>
          <p:cNvPr id="56" name="Group 55"/>
          <p:cNvGrpSpPr/>
          <p:nvPr/>
        </p:nvGrpSpPr>
        <p:grpSpPr>
          <a:xfrm>
            <a:off x="7823064" y="1213016"/>
            <a:ext cx="1612473" cy="400110"/>
            <a:chOff x="7823064" y="1213016"/>
            <a:chExt cx="1612473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7823064" y="1213016"/>
              <a:ext cx="8947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Mouth</a:t>
              </a:r>
              <a:endParaRPr lang="en-AU" dirty="0"/>
            </a:p>
          </p:txBody>
        </p:sp>
        <p:cxnSp>
          <p:nvCxnSpPr>
            <p:cNvPr id="20" name="Straight Connector 19"/>
            <p:cNvCxnSpPr>
              <a:stCxn id="5" idx="3"/>
            </p:cNvCxnSpPr>
            <p:nvPr/>
          </p:nvCxnSpPr>
          <p:spPr>
            <a:xfrm flipV="1">
              <a:off x="8717861" y="1397682"/>
              <a:ext cx="717676" cy="15389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7296586" y="1922430"/>
            <a:ext cx="2554251" cy="400110"/>
            <a:chOff x="7296586" y="1922430"/>
            <a:chExt cx="2554251" cy="400110"/>
          </a:xfrm>
        </p:grpSpPr>
        <p:sp>
          <p:nvSpPr>
            <p:cNvPr id="18" name="TextBox 17"/>
            <p:cNvSpPr txBox="1"/>
            <p:nvPr/>
          </p:nvSpPr>
          <p:spPr>
            <a:xfrm>
              <a:off x="7296586" y="1922430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Oesophagus</a:t>
              </a:r>
              <a:endParaRPr lang="en-AU" dirty="0"/>
            </a:p>
          </p:txBody>
        </p:sp>
        <p:cxnSp>
          <p:nvCxnSpPr>
            <p:cNvPr id="21" name="Straight Connector 20"/>
            <p:cNvCxnSpPr>
              <a:stCxn id="18" idx="3"/>
            </p:cNvCxnSpPr>
            <p:nvPr/>
          </p:nvCxnSpPr>
          <p:spPr>
            <a:xfrm>
              <a:off x="8763654" y="2122485"/>
              <a:ext cx="1087183" cy="73385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10297101" y="3388085"/>
            <a:ext cx="1752716" cy="400110"/>
            <a:chOff x="10297101" y="3388085"/>
            <a:chExt cx="1752716" cy="400110"/>
          </a:xfrm>
        </p:grpSpPr>
        <p:sp>
          <p:nvSpPr>
            <p:cNvPr id="13" name="TextBox 12"/>
            <p:cNvSpPr txBox="1"/>
            <p:nvPr/>
          </p:nvSpPr>
          <p:spPr>
            <a:xfrm>
              <a:off x="10955543" y="3388085"/>
              <a:ext cx="10942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Stomach</a:t>
              </a:r>
              <a:endParaRPr lang="en-AU" dirty="0"/>
            </a:p>
          </p:txBody>
        </p:sp>
        <p:cxnSp>
          <p:nvCxnSpPr>
            <p:cNvPr id="23" name="Straight Connector 22"/>
            <p:cNvCxnSpPr>
              <a:endCxn id="13" idx="1"/>
            </p:cNvCxnSpPr>
            <p:nvPr/>
          </p:nvCxnSpPr>
          <p:spPr>
            <a:xfrm flipV="1">
              <a:off x="10297101" y="3588140"/>
              <a:ext cx="658442" cy="41411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6986875" y="3974580"/>
            <a:ext cx="2734936" cy="552453"/>
            <a:chOff x="6986875" y="3974580"/>
            <a:chExt cx="2734936" cy="552453"/>
          </a:xfrm>
        </p:grpSpPr>
        <p:sp>
          <p:nvSpPr>
            <p:cNvPr id="14" name="TextBox 13"/>
            <p:cNvSpPr txBox="1"/>
            <p:nvPr/>
          </p:nvSpPr>
          <p:spPr>
            <a:xfrm>
              <a:off x="6986875" y="3974580"/>
              <a:ext cx="17187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Small intestine</a:t>
              </a:r>
              <a:endParaRPr lang="en-AU" sz="2000" dirty="0"/>
            </a:p>
          </p:txBody>
        </p:sp>
        <p:cxnSp>
          <p:nvCxnSpPr>
            <p:cNvPr id="25" name="Straight Connector 24"/>
            <p:cNvCxnSpPr>
              <a:stCxn id="14" idx="3"/>
            </p:cNvCxnSpPr>
            <p:nvPr/>
          </p:nvCxnSpPr>
          <p:spPr>
            <a:xfrm>
              <a:off x="8705615" y="4174635"/>
              <a:ext cx="1016196" cy="35239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6814330" y="4597013"/>
            <a:ext cx="2376065" cy="400110"/>
            <a:chOff x="6814330" y="4597013"/>
            <a:chExt cx="2376065" cy="400110"/>
          </a:xfrm>
        </p:grpSpPr>
        <p:sp>
          <p:nvSpPr>
            <p:cNvPr id="15" name="TextBox 14"/>
            <p:cNvSpPr txBox="1"/>
            <p:nvPr/>
          </p:nvSpPr>
          <p:spPr>
            <a:xfrm>
              <a:off x="6814330" y="4597013"/>
              <a:ext cx="17163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Large intestine</a:t>
              </a:r>
              <a:endParaRPr lang="en-AU" sz="2000" dirty="0"/>
            </a:p>
          </p:txBody>
        </p:sp>
        <p:cxnSp>
          <p:nvCxnSpPr>
            <p:cNvPr id="27" name="Straight Connector 26"/>
            <p:cNvCxnSpPr>
              <a:stCxn id="15" idx="3"/>
            </p:cNvCxnSpPr>
            <p:nvPr/>
          </p:nvCxnSpPr>
          <p:spPr>
            <a:xfrm>
              <a:off x="8530634" y="4797068"/>
              <a:ext cx="659761" cy="70306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9850837" y="5032777"/>
            <a:ext cx="1945542" cy="400110"/>
            <a:chOff x="9850837" y="5032777"/>
            <a:chExt cx="1945542" cy="400110"/>
          </a:xfrm>
        </p:grpSpPr>
        <p:sp>
          <p:nvSpPr>
            <p:cNvPr id="16" name="TextBox 15"/>
            <p:cNvSpPr txBox="1"/>
            <p:nvPr/>
          </p:nvSpPr>
          <p:spPr>
            <a:xfrm>
              <a:off x="10813096" y="5032777"/>
              <a:ext cx="9832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Rectum</a:t>
              </a:r>
              <a:endParaRPr lang="en-AU" sz="2000" dirty="0"/>
            </a:p>
          </p:txBody>
        </p:sp>
        <p:cxnSp>
          <p:nvCxnSpPr>
            <p:cNvPr id="31" name="Straight Connector 30"/>
            <p:cNvCxnSpPr>
              <a:endCxn id="16" idx="1"/>
            </p:cNvCxnSpPr>
            <p:nvPr/>
          </p:nvCxnSpPr>
          <p:spPr>
            <a:xfrm flipV="1">
              <a:off x="9850837" y="5232832"/>
              <a:ext cx="962259" cy="96493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9924365" y="5354700"/>
            <a:ext cx="1831598" cy="400110"/>
            <a:chOff x="9924365" y="5354700"/>
            <a:chExt cx="1831598" cy="400110"/>
          </a:xfrm>
        </p:grpSpPr>
        <p:sp>
          <p:nvSpPr>
            <p:cNvPr id="17" name="TextBox 16"/>
            <p:cNvSpPr txBox="1"/>
            <p:nvPr/>
          </p:nvSpPr>
          <p:spPr>
            <a:xfrm>
              <a:off x="11051924" y="5354700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Anus</a:t>
              </a:r>
              <a:endParaRPr lang="en-AU" dirty="0"/>
            </a:p>
          </p:txBody>
        </p:sp>
        <p:cxnSp>
          <p:nvCxnSpPr>
            <p:cNvPr id="34" name="Straight Connector 33"/>
            <p:cNvCxnSpPr>
              <a:endCxn id="17" idx="1"/>
            </p:cNvCxnSpPr>
            <p:nvPr/>
          </p:nvCxnSpPr>
          <p:spPr>
            <a:xfrm flipV="1">
              <a:off x="9924365" y="5554755"/>
              <a:ext cx="1127559" cy="7189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55820"/>
              </p:ext>
            </p:extLst>
          </p:nvPr>
        </p:nvGraphicFramePr>
        <p:xfrm>
          <a:off x="7331022" y="165761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else does the large intestine do to the food?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5" name="Table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753682"/>
              </p:ext>
            </p:extLst>
          </p:nvPr>
        </p:nvGraphicFramePr>
        <p:xfrm>
          <a:off x="445167" y="4950620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are the two intestines similar?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904647"/>
              </p:ext>
            </p:extLst>
          </p:nvPr>
        </p:nvGraphicFramePr>
        <p:xfrm>
          <a:off x="3467520" y="4950620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4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happens</a:t>
                      </a:r>
                      <a:r>
                        <a:rPr lang="en-AU" baseline="0" dirty="0" smtClean="0"/>
                        <a:t> in the rectum?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2" name="Group 41"/>
          <p:cNvGrpSpPr/>
          <p:nvPr/>
        </p:nvGrpSpPr>
        <p:grpSpPr>
          <a:xfrm>
            <a:off x="9794513" y="3707286"/>
            <a:ext cx="2162635" cy="400110"/>
            <a:chOff x="9794513" y="3707286"/>
            <a:chExt cx="2162635" cy="400110"/>
          </a:xfrm>
        </p:grpSpPr>
        <p:sp>
          <p:nvSpPr>
            <p:cNvPr id="43" name="TextBox 42"/>
            <p:cNvSpPr txBox="1"/>
            <p:nvPr/>
          </p:nvSpPr>
          <p:spPr>
            <a:xfrm>
              <a:off x="10838829" y="3707286"/>
              <a:ext cx="11183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Pancreas</a:t>
              </a:r>
              <a:endParaRPr lang="en-AU" dirty="0"/>
            </a:p>
          </p:txBody>
        </p:sp>
        <p:cxnSp>
          <p:nvCxnSpPr>
            <p:cNvPr id="44" name="Straight Connector 43"/>
            <p:cNvCxnSpPr>
              <a:endCxn id="43" idx="1"/>
            </p:cNvCxnSpPr>
            <p:nvPr/>
          </p:nvCxnSpPr>
          <p:spPr>
            <a:xfrm flipV="1">
              <a:off x="9794513" y="3907341"/>
              <a:ext cx="1044316" cy="100063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7433004" y="3002161"/>
            <a:ext cx="2048528" cy="400110"/>
            <a:chOff x="7690031" y="4024063"/>
            <a:chExt cx="2062659" cy="555304"/>
          </a:xfrm>
        </p:grpSpPr>
        <p:sp>
          <p:nvSpPr>
            <p:cNvPr id="46" name="TextBox 45"/>
            <p:cNvSpPr txBox="1"/>
            <p:nvPr/>
          </p:nvSpPr>
          <p:spPr>
            <a:xfrm>
              <a:off x="7690031" y="4024063"/>
              <a:ext cx="687009" cy="555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Liver</a:t>
              </a:r>
              <a:endParaRPr lang="en-AU" sz="2000" dirty="0"/>
            </a:p>
          </p:txBody>
        </p:sp>
        <p:cxnSp>
          <p:nvCxnSpPr>
            <p:cNvPr id="47" name="Straight Connector 46"/>
            <p:cNvCxnSpPr>
              <a:stCxn id="46" idx="3"/>
            </p:cNvCxnSpPr>
            <p:nvPr/>
          </p:nvCxnSpPr>
          <p:spPr>
            <a:xfrm>
              <a:off x="8377040" y="4301715"/>
              <a:ext cx="1375650" cy="161405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6818869" y="3518567"/>
            <a:ext cx="2596608" cy="400110"/>
            <a:chOff x="6814330" y="4597013"/>
            <a:chExt cx="2596608" cy="400110"/>
          </a:xfrm>
        </p:grpSpPr>
        <p:sp>
          <p:nvSpPr>
            <p:cNvPr id="49" name="TextBox 48"/>
            <p:cNvSpPr txBox="1"/>
            <p:nvPr/>
          </p:nvSpPr>
          <p:spPr>
            <a:xfrm>
              <a:off x="6814330" y="4597013"/>
              <a:ext cx="14510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Gall bladder</a:t>
              </a:r>
              <a:endParaRPr lang="en-AU" sz="2000" dirty="0"/>
            </a:p>
          </p:txBody>
        </p:sp>
        <p:cxnSp>
          <p:nvCxnSpPr>
            <p:cNvPr id="50" name="Straight Connector 49"/>
            <p:cNvCxnSpPr>
              <a:stCxn id="49" idx="3"/>
            </p:cNvCxnSpPr>
            <p:nvPr/>
          </p:nvCxnSpPr>
          <p:spPr>
            <a:xfrm flipV="1">
              <a:off x="8265368" y="4706780"/>
              <a:ext cx="1145570" cy="902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342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01488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Relevance</a:t>
            </a:r>
            <a:endParaRPr lang="en-A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732983"/>
            <a:ext cx="110457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Knowing how organs work together in a system and how the systems interact with each other will help you understand how the body works.</a:t>
            </a:r>
          </a:p>
          <a:p>
            <a:endParaRPr lang="en-AU" sz="2800" dirty="0"/>
          </a:p>
          <a:p>
            <a:r>
              <a:rPr lang="en-AU" sz="2800" dirty="0" smtClean="0"/>
              <a:t>Understanding the structure and function of the digestive system will help you understand how we get our energy and nutrition.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409268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311405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Closure</a:t>
            </a:r>
            <a:endParaRPr lang="en-A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732982"/>
            <a:ext cx="118135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Put the organs of the digestive tract in the correct order.</a:t>
            </a:r>
          </a:p>
          <a:p>
            <a:r>
              <a:rPr lang="en-AU" sz="2800" dirty="0" smtClean="0"/>
              <a:t>Stomach, Small intestine, Mouth, Oesophagus, Large intestine, Anus, Rectum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823891"/>
            <a:ext cx="2311405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Closure</a:t>
            </a:r>
            <a:endParaRPr lang="en-AU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-1" y="2408666"/>
            <a:ext cx="114453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The liver and the pancreas are not part of the digestive tract, but have a role in digestion. What is their role?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1" y="3930463"/>
            <a:ext cx="2311405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Closure</a:t>
            </a:r>
            <a:endParaRPr lang="en-AU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-2" y="4515238"/>
            <a:ext cx="90348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Harold says chewing is an example of chemical digestion.  </a:t>
            </a:r>
            <a:br>
              <a:rPr lang="en-AU" sz="2800" dirty="0" smtClean="0"/>
            </a:br>
            <a:r>
              <a:rPr lang="en-AU" sz="2800" dirty="0" smtClean="0"/>
              <a:t>Is he correct?  Explain your choice.</a:t>
            </a:r>
          </a:p>
        </p:txBody>
      </p:sp>
    </p:spTree>
    <p:extLst>
      <p:ext uri="{BB962C8B-B14F-4D97-AF65-F5344CB8AC3E}">
        <p14:creationId xmlns:p14="http://schemas.microsoft.com/office/powerpoint/2010/main" val="310834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/>
      <p:bldP spid="5" grpId="0" animBg="1"/>
      <p:bldP spid="6" grpId="0"/>
      <p:bldP spid="7" grpId="0" animBg="1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89546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Independent Practice</a:t>
            </a:r>
            <a:endParaRPr lang="en-A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732983"/>
            <a:ext cx="11045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Collect and complete a hard copy of the digestive system worksheet.</a:t>
            </a:r>
            <a:endParaRPr lang="en-AU" sz="2800" i="1" dirty="0"/>
          </a:p>
        </p:txBody>
      </p:sp>
      <p:sp>
        <p:nvSpPr>
          <p:cNvPr id="2" name="Rectangle 1"/>
          <p:cNvSpPr/>
          <p:nvPr/>
        </p:nvSpPr>
        <p:spPr>
          <a:xfrm>
            <a:off x="0" y="1256203"/>
            <a:ext cx="430197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000" dirty="0"/>
              <a:t>There are </a:t>
            </a:r>
            <a:r>
              <a:rPr lang="en-AU" sz="2000" b="1" dirty="0"/>
              <a:t>two</a:t>
            </a:r>
            <a:r>
              <a:rPr lang="en-AU" sz="2000" dirty="0"/>
              <a:t> types of digestion: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000" b="1" dirty="0"/>
              <a:t>Physical </a:t>
            </a:r>
            <a:r>
              <a:rPr lang="en-AU" sz="2000" dirty="0"/>
              <a:t>digestion is breaking down food into smaller pieces, for example chewing, without changing the chemical structure of the </a:t>
            </a:r>
            <a:r>
              <a:rPr lang="en-AU" sz="2000" dirty="0" smtClean="0"/>
              <a:t>food.</a:t>
            </a:r>
            <a:endParaRPr lang="en-AU" sz="20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AU" sz="2000" b="1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000" b="1" dirty="0" smtClean="0"/>
              <a:t>Chemical </a:t>
            </a:r>
            <a:r>
              <a:rPr lang="en-AU" sz="2000" dirty="0"/>
              <a:t>digestion uses chemicals, called enzymes, to break down the chemicals in the </a:t>
            </a:r>
            <a:r>
              <a:rPr lang="en-AU" sz="2000" dirty="0" smtClean="0"/>
              <a:t>food.</a:t>
            </a:r>
            <a:endParaRPr lang="en-AU" sz="2000" dirty="0"/>
          </a:p>
        </p:txBody>
      </p:sp>
      <p:sp>
        <p:nvSpPr>
          <p:cNvPr id="5" name="Rectangle 4"/>
          <p:cNvSpPr/>
          <p:nvPr/>
        </p:nvSpPr>
        <p:spPr>
          <a:xfrm>
            <a:off x="4606506" y="1256203"/>
            <a:ext cx="7585493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000" dirty="0"/>
              <a:t>Food enters the system through the </a:t>
            </a:r>
            <a:r>
              <a:rPr lang="en-AU" sz="2000" b="1" dirty="0"/>
              <a:t>mouth</a:t>
            </a:r>
            <a:r>
              <a:rPr lang="en-AU" sz="2000" dirty="0"/>
              <a:t>, where </a:t>
            </a:r>
            <a:r>
              <a:rPr lang="en-AU" sz="2000" b="1" dirty="0"/>
              <a:t>teeth</a:t>
            </a:r>
            <a:r>
              <a:rPr lang="en-AU" sz="2000" dirty="0"/>
              <a:t> bite and grind food into smaller </a:t>
            </a:r>
            <a:r>
              <a:rPr lang="en-AU" sz="2000" dirty="0" smtClean="0"/>
              <a:t>pieces.</a:t>
            </a:r>
            <a:endParaRPr lang="en-AU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000" dirty="0"/>
              <a:t>The </a:t>
            </a:r>
            <a:r>
              <a:rPr lang="en-AU" sz="2000" b="1" dirty="0"/>
              <a:t>tongue</a:t>
            </a:r>
            <a:r>
              <a:rPr lang="en-AU" sz="2000" dirty="0"/>
              <a:t> moves food around and pushes it down the </a:t>
            </a:r>
            <a:r>
              <a:rPr lang="en-AU" sz="2000" b="1" dirty="0" smtClean="0"/>
              <a:t>oesophagus.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000" dirty="0"/>
              <a:t>The </a:t>
            </a:r>
            <a:r>
              <a:rPr lang="en-AU" sz="2000" b="1" dirty="0"/>
              <a:t>oesophagus </a:t>
            </a:r>
            <a:r>
              <a:rPr lang="en-AU" sz="2000" dirty="0"/>
              <a:t>moves food from the mouth to the </a:t>
            </a:r>
            <a:r>
              <a:rPr lang="en-AU" sz="2000" dirty="0" smtClean="0"/>
              <a:t>stomach.</a:t>
            </a:r>
            <a:endParaRPr lang="en-AU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000" dirty="0"/>
              <a:t>The </a:t>
            </a:r>
            <a:r>
              <a:rPr lang="en-AU" sz="2000" b="1" dirty="0"/>
              <a:t>stomach</a:t>
            </a:r>
            <a:r>
              <a:rPr lang="en-AU" sz="2000" dirty="0"/>
              <a:t> stores food for about 3 hours.  The food is mixed with stomach acid to help </a:t>
            </a:r>
            <a:r>
              <a:rPr lang="en-AU" sz="2000" dirty="0" smtClean="0"/>
              <a:t>digestion.</a:t>
            </a:r>
            <a:endParaRPr lang="en-AU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000" dirty="0"/>
              <a:t>The food then moves into the </a:t>
            </a:r>
            <a:r>
              <a:rPr lang="en-AU" sz="2000" b="1" dirty="0"/>
              <a:t>small </a:t>
            </a:r>
            <a:r>
              <a:rPr lang="en-AU" sz="2000" b="1" dirty="0" smtClean="0"/>
              <a:t>intestine.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000" dirty="0"/>
              <a:t>Chemicals produced by the </a:t>
            </a:r>
            <a:r>
              <a:rPr lang="en-AU" sz="2000" b="1" dirty="0"/>
              <a:t>liver</a:t>
            </a:r>
            <a:r>
              <a:rPr lang="en-AU" sz="2000" dirty="0"/>
              <a:t> and </a:t>
            </a:r>
            <a:r>
              <a:rPr lang="en-AU" sz="2000" b="1" dirty="0"/>
              <a:t>pancreas</a:t>
            </a:r>
            <a:r>
              <a:rPr lang="en-AU" sz="2000" dirty="0"/>
              <a:t> are added to the food at the start of the small intestine.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000" dirty="0"/>
              <a:t>The chemicals help break down </a:t>
            </a:r>
            <a:r>
              <a:rPr lang="en-AU" sz="2000" dirty="0" smtClean="0"/>
              <a:t>food.</a:t>
            </a:r>
            <a:endParaRPr lang="en-AU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000" dirty="0"/>
              <a:t>As the food passes through the </a:t>
            </a:r>
            <a:r>
              <a:rPr lang="en-AU" sz="2000" b="1" dirty="0"/>
              <a:t>small intestine</a:t>
            </a:r>
            <a:r>
              <a:rPr lang="en-AU" sz="2000" dirty="0"/>
              <a:t>, nutrients are extracted.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000" dirty="0"/>
              <a:t>The </a:t>
            </a:r>
            <a:r>
              <a:rPr lang="en-AU" sz="2000" b="1" dirty="0"/>
              <a:t>large intestine</a:t>
            </a:r>
            <a:r>
              <a:rPr lang="en-AU" sz="2000" dirty="0"/>
              <a:t> removes water from the food and compacts it into </a:t>
            </a:r>
            <a:r>
              <a:rPr lang="en-AU" sz="2000" dirty="0" smtClean="0"/>
              <a:t>faeces.</a:t>
            </a:r>
            <a:endParaRPr lang="en-AU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000" dirty="0"/>
              <a:t>The </a:t>
            </a:r>
            <a:r>
              <a:rPr lang="en-AU" sz="2000" b="1" dirty="0"/>
              <a:t>rectum</a:t>
            </a:r>
            <a:r>
              <a:rPr lang="en-AU" sz="2000" dirty="0"/>
              <a:t> stores the faeces until it is released through the </a:t>
            </a:r>
            <a:r>
              <a:rPr lang="en-AU" sz="2000" b="1" dirty="0" smtClean="0"/>
              <a:t>anus.</a:t>
            </a:r>
            <a:endParaRPr lang="en-AU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108923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505314"/>
              </p:ext>
            </p:extLst>
          </p:nvPr>
        </p:nvGraphicFramePr>
        <p:xfrm>
          <a:off x="9354003" y="292658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In this diagram, which letter represents tissues?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678416"/>
              </p:ext>
            </p:extLst>
          </p:nvPr>
        </p:nvGraphicFramePr>
        <p:xfrm>
          <a:off x="9354003" y="1473578"/>
          <a:ext cx="2605964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In this diagram, which letter represents an organ?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952255"/>
              </p:ext>
            </p:extLst>
          </p:nvPr>
        </p:nvGraphicFramePr>
        <p:xfrm>
          <a:off x="9354003" y="2928818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Which system does this organ belong to?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02931" y="970498"/>
            <a:ext cx="80439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Cells → Tissues </a:t>
            </a:r>
            <a:r>
              <a:rPr lang="en-AU" sz="2800" b="1" dirty="0"/>
              <a:t>→</a:t>
            </a:r>
            <a:r>
              <a:rPr lang="en-AU" sz="2800" b="1" dirty="0" smtClean="0"/>
              <a:t> Organs </a:t>
            </a:r>
            <a:r>
              <a:rPr lang="en-AU" sz="2800" b="1" dirty="0"/>
              <a:t>→</a:t>
            </a:r>
            <a:r>
              <a:rPr lang="en-AU" sz="2800" b="1" dirty="0" smtClean="0"/>
              <a:t> Systems</a:t>
            </a:r>
          </a:p>
          <a:p>
            <a:endParaRPr lang="en-AU" sz="2800" dirty="0"/>
          </a:p>
        </p:txBody>
      </p:sp>
      <p:pic>
        <p:nvPicPr>
          <p:cNvPr id="25" name="Picture 24" descr="Image result for Intestinal Wall Cells Vector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7" b="3854"/>
          <a:stretch/>
        </p:blipFill>
        <p:spPr bwMode="auto">
          <a:xfrm>
            <a:off x="302931" y="1571052"/>
            <a:ext cx="7517316" cy="498392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3047065" y="155527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B</a:t>
            </a:r>
            <a:endParaRPr lang="en-AU" dirty="0"/>
          </a:p>
        </p:txBody>
      </p:sp>
      <p:sp>
        <p:nvSpPr>
          <p:cNvPr id="12" name="TextBox 11"/>
          <p:cNvSpPr txBox="1"/>
          <p:nvPr/>
        </p:nvSpPr>
        <p:spPr>
          <a:xfrm>
            <a:off x="1055662" y="133353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</a:t>
            </a:r>
            <a:endParaRPr lang="en-AU" dirty="0"/>
          </a:p>
        </p:txBody>
      </p:sp>
      <p:sp>
        <p:nvSpPr>
          <p:cNvPr id="13" name="TextBox 12"/>
          <p:cNvSpPr txBox="1"/>
          <p:nvPr/>
        </p:nvSpPr>
        <p:spPr>
          <a:xfrm>
            <a:off x="6044576" y="192460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07687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302931" y="970498"/>
            <a:ext cx="944692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Organs and Systems</a:t>
            </a:r>
            <a:endParaRPr lang="en-AU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For each organ below, match the organ to its system.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  <a:p>
            <a:r>
              <a:rPr lang="en-AU" sz="2800" dirty="0" smtClean="0"/>
              <a:t>	</a:t>
            </a:r>
            <a:r>
              <a:rPr lang="en-AU" sz="2800" b="1" u="sng" dirty="0" smtClean="0"/>
              <a:t>Organs</a:t>
            </a:r>
            <a:r>
              <a:rPr lang="en-AU" sz="2800" dirty="0" smtClean="0"/>
              <a:t>			</a:t>
            </a:r>
            <a:r>
              <a:rPr lang="en-AU" sz="2800" b="1" u="sng" dirty="0" smtClean="0"/>
              <a:t>Body System</a:t>
            </a:r>
            <a:endParaRPr lang="en-AU" sz="2800" dirty="0"/>
          </a:p>
          <a:p>
            <a:r>
              <a:rPr lang="en-AU" sz="2800" dirty="0" smtClean="0"/>
              <a:t>	1 Stomach			A Digestive</a:t>
            </a:r>
          </a:p>
          <a:p>
            <a:r>
              <a:rPr lang="en-AU" sz="2800" dirty="0" smtClean="0"/>
              <a:t>	2 Uterus			B Respiratory</a:t>
            </a:r>
          </a:p>
          <a:p>
            <a:r>
              <a:rPr lang="en-AU" sz="2800" dirty="0" smtClean="0"/>
              <a:t>	3 Heart			C Excretory</a:t>
            </a:r>
          </a:p>
          <a:p>
            <a:r>
              <a:rPr lang="en-AU" sz="2800" dirty="0" smtClean="0"/>
              <a:t>	4 Bladder			D Nervous</a:t>
            </a:r>
          </a:p>
          <a:p>
            <a:r>
              <a:rPr lang="en-AU" sz="2800" dirty="0" smtClean="0"/>
              <a:t>	5 Skull			E Circulatory</a:t>
            </a:r>
          </a:p>
          <a:p>
            <a:r>
              <a:rPr lang="en-AU" sz="2800" dirty="0" smtClean="0"/>
              <a:t>	6 Lungs			F Musculoskeletal</a:t>
            </a:r>
          </a:p>
          <a:p>
            <a:r>
              <a:rPr lang="en-AU" sz="2800" dirty="0"/>
              <a:t>	</a:t>
            </a:r>
            <a:r>
              <a:rPr lang="en-AU" sz="2800" dirty="0" smtClean="0"/>
              <a:t>7 Brain			G Reproductive</a:t>
            </a:r>
          </a:p>
          <a:p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91790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ln w="38100">
            <a:solidFill>
              <a:srgbClr val="00B050"/>
            </a:solidFill>
          </a:ln>
        </p:spPr>
        <p:txBody>
          <a:bodyPr anchor="ctr"/>
          <a:lstStyle/>
          <a:p>
            <a:r>
              <a:rPr lang="en-AU" dirty="0" smtClean="0"/>
              <a:t>Digestive System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8284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3418" y="1705383"/>
            <a:ext cx="2552797" cy="35441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3590904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</a:t>
            </a:r>
            <a:r>
              <a:rPr lang="en-AU" sz="3200" dirty="0" smtClean="0"/>
              <a:t>Objectives</a:t>
            </a:r>
            <a:endParaRPr lang="en-AU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0" y="2396108"/>
            <a:ext cx="449854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Activate Prior Knowledge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686282"/>
              </p:ext>
            </p:extLst>
          </p:nvPr>
        </p:nvGraphicFramePr>
        <p:xfrm>
          <a:off x="9328245" y="244761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are we going to learn?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38149" y="975167"/>
            <a:ext cx="91722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AU" sz="2800" dirty="0" smtClean="0"/>
              <a:t>Identify organs in the digestive system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2800" dirty="0" smtClean="0"/>
              <a:t>Describe the function of each organ in the digestive system</a:t>
            </a:r>
            <a:endParaRPr lang="en-AU" sz="2800" dirty="0"/>
          </a:p>
        </p:txBody>
      </p:sp>
      <p:sp>
        <p:nvSpPr>
          <p:cNvPr id="18" name="Rectangle 17"/>
          <p:cNvSpPr/>
          <p:nvPr/>
        </p:nvSpPr>
        <p:spPr>
          <a:xfrm>
            <a:off x="484313" y="3161512"/>
            <a:ext cx="9428232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AU" sz="2800" dirty="0" smtClean="0"/>
              <a:t>There are many systems of organs in the human body.  </a:t>
            </a:r>
          </a:p>
          <a:p>
            <a:pPr>
              <a:spcAft>
                <a:spcPts val="1200"/>
              </a:spcAft>
            </a:pPr>
            <a:r>
              <a:rPr lang="en-AU" sz="2800" dirty="0" smtClean="0"/>
              <a:t>Think, Pair, Share: </a:t>
            </a:r>
            <a:br>
              <a:rPr lang="en-AU" sz="2800" dirty="0" smtClean="0"/>
            </a:br>
            <a:r>
              <a:rPr lang="en-AU" sz="2800" dirty="0" smtClean="0"/>
              <a:t>What are four of the organ systems in the human body?</a:t>
            </a:r>
          </a:p>
          <a:p>
            <a:pPr>
              <a:spcAft>
                <a:spcPts val="1200"/>
              </a:spcAft>
            </a:pPr>
            <a:r>
              <a:rPr lang="en-AU" sz="2800" dirty="0" smtClean="0"/>
              <a:t>Think, Pair, Share: </a:t>
            </a:r>
            <a:br>
              <a:rPr lang="en-AU" sz="2800" dirty="0" smtClean="0"/>
            </a:br>
            <a:r>
              <a:rPr lang="en-AU" sz="2800" dirty="0" smtClean="0"/>
              <a:t>The digestive system is made up of different organs. Name three organs in the digestive system.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98104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5" grpId="0"/>
      <p:bldP spid="1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6507" y="5178464"/>
            <a:ext cx="3333750" cy="1485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673849"/>
              </p:ext>
            </p:extLst>
          </p:nvPr>
        </p:nvGraphicFramePr>
        <p:xfrm>
          <a:off x="9354003" y="292658"/>
          <a:ext cx="2605964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digestion?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052294"/>
              </p:ext>
            </p:extLst>
          </p:nvPr>
        </p:nvGraphicFramePr>
        <p:xfrm>
          <a:off x="9354003" y="1183103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are the two types of digestion?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070044"/>
              </p:ext>
            </p:extLst>
          </p:nvPr>
        </p:nvGraphicFramePr>
        <p:xfrm>
          <a:off x="9354003" y="2330039"/>
          <a:ext cx="2605964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are enzymes?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02931" y="970498"/>
            <a:ext cx="877936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What is the function of the digestive 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Digestion is the process of breaking down food and drink so their nutrients can be absorbed into </a:t>
            </a:r>
            <a:br>
              <a:rPr lang="en-AU" sz="2800" dirty="0" smtClean="0"/>
            </a:br>
            <a:r>
              <a:rPr lang="en-AU" sz="2800" dirty="0" smtClean="0"/>
              <a:t>the body.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There are </a:t>
            </a:r>
            <a:r>
              <a:rPr lang="en-AU" sz="2800" b="1" dirty="0" smtClean="0"/>
              <a:t>two</a:t>
            </a:r>
            <a:r>
              <a:rPr lang="en-AU" sz="2800" dirty="0" smtClean="0"/>
              <a:t> types of digestion: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b="1" dirty="0" smtClean="0"/>
              <a:t>Physical </a:t>
            </a:r>
            <a:r>
              <a:rPr lang="en-AU" sz="2800" dirty="0" smtClean="0"/>
              <a:t>digestion is breaking down food into smaller pieces without changing the chemical structure of the food - for </a:t>
            </a:r>
            <a:r>
              <a:rPr lang="en-AU" sz="2800" dirty="0"/>
              <a:t>example </a:t>
            </a:r>
            <a:r>
              <a:rPr lang="en-AU" sz="2800" dirty="0" smtClean="0"/>
              <a:t>chewing.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b="1" dirty="0" smtClean="0"/>
              <a:t>Chemical </a:t>
            </a:r>
            <a:r>
              <a:rPr lang="en-AU" sz="2800" dirty="0" smtClean="0"/>
              <a:t>digestion uses chemicals (called enzymes) to break down the chemicals in the food – for example breaking starch down into smaller sugars.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722" y="2362046"/>
            <a:ext cx="1740141" cy="1165894"/>
          </a:xfrm>
          <a:prstGeom prst="rect">
            <a:avLst/>
          </a:prstGeom>
        </p:spPr>
      </p:pic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407384"/>
              </p:ext>
            </p:extLst>
          </p:nvPr>
        </p:nvGraphicFramePr>
        <p:xfrm>
          <a:off x="9354003" y="3207735"/>
          <a:ext cx="2605964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4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is physical digestion different to chemical digestion?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872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955" y="1121963"/>
            <a:ext cx="723105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 smtClean="0"/>
              <a:t>The Digestive System – the digestive tract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Food passes through several organs as it is digested this is known as the </a:t>
            </a:r>
            <a:r>
              <a:rPr lang="en-AU" sz="2700" b="1" dirty="0" smtClean="0"/>
              <a:t>digestive tract.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Food enters through the </a:t>
            </a:r>
            <a:r>
              <a:rPr lang="en-AU" sz="2700" b="1" dirty="0" smtClean="0"/>
              <a:t>mouth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through the </a:t>
            </a:r>
            <a:r>
              <a:rPr lang="en-AU" sz="2700" b="1" dirty="0" smtClean="0"/>
              <a:t>oesophagus</a:t>
            </a:r>
            <a:r>
              <a:rPr lang="en-AU" sz="2700" dirty="0" smtClean="0"/>
              <a:t> and into the </a:t>
            </a:r>
            <a:r>
              <a:rPr lang="en-AU" sz="2700" b="1" dirty="0" smtClean="0"/>
              <a:t>stomach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This empties into the </a:t>
            </a:r>
            <a:r>
              <a:rPr lang="en-AU" sz="2700" b="1" dirty="0" smtClean="0"/>
              <a:t>small intestine</a:t>
            </a:r>
            <a:endParaRPr lang="en-AU" sz="27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Then into the </a:t>
            </a:r>
            <a:r>
              <a:rPr lang="en-AU" sz="2700" b="1" dirty="0" smtClean="0"/>
              <a:t>large intestine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Lastly, it is stored as faeces in the </a:t>
            </a:r>
            <a:r>
              <a:rPr lang="en-AU" sz="2700" b="1" dirty="0" smtClean="0"/>
              <a:t>rectum</a:t>
            </a:r>
            <a:r>
              <a:rPr lang="en-AU" sz="2700" dirty="0" smtClean="0"/>
              <a:t> before leaving the body through the </a:t>
            </a:r>
            <a:r>
              <a:rPr lang="en-AU" sz="2700" b="1" dirty="0" smtClean="0"/>
              <a:t>anus.</a:t>
            </a:r>
            <a:endParaRPr lang="en-AU" sz="27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7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423112"/>
              </p:ext>
            </p:extLst>
          </p:nvPr>
        </p:nvGraphicFramePr>
        <p:xfrm>
          <a:off x="4292796" y="163040"/>
          <a:ext cx="2773677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the digestive tract?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941" r="32372"/>
          <a:stretch/>
        </p:blipFill>
        <p:spPr>
          <a:xfrm>
            <a:off x="8092767" y="130645"/>
            <a:ext cx="3663196" cy="5884697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959061"/>
              </p:ext>
            </p:extLst>
          </p:nvPr>
        </p:nvGraphicFramePr>
        <p:xfrm>
          <a:off x="10209048" y="6015342"/>
          <a:ext cx="1835605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35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Vocabulary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0" u="none" dirty="0" smtClean="0">
                          <a:latin typeface="+mn-lt"/>
                          <a:cs typeface="Arial" panose="020B0604020202020204" pitchFamily="34" charset="0"/>
                        </a:rPr>
                        <a:t>Faeces:</a:t>
                      </a:r>
                      <a:r>
                        <a:rPr lang="en-AU" sz="1800" b="0" u="none" baseline="0" dirty="0" smtClean="0">
                          <a:latin typeface="+mn-lt"/>
                          <a:cs typeface="Arial" panose="020B0604020202020204" pitchFamily="34" charset="0"/>
                        </a:rPr>
                        <a:t>  poo</a:t>
                      </a:r>
                      <a:endParaRPr lang="en-AU" sz="1800" u="none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6" name="Group 55"/>
          <p:cNvGrpSpPr/>
          <p:nvPr/>
        </p:nvGrpSpPr>
        <p:grpSpPr>
          <a:xfrm>
            <a:off x="7823064" y="1213016"/>
            <a:ext cx="1612473" cy="400110"/>
            <a:chOff x="7823064" y="1213016"/>
            <a:chExt cx="1612473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7823064" y="1213016"/>
              <a:ext cx="8947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Mouth</a:t>
              </a:r>
              <a:endParaRPr lang="en-AU" dirty="0"/>
            </a:p>
          </p:txBody>
        </p:sp>
        <p:cxnSp>
          <p:nvCxnSpPr>
            <p:cNvPr id="20" name="Straight Connector 19"/>
            <p:cNvCxnSpPr>
              <a:stCxn id="5" idx="3"/>
            </p:cNvCxnSpPr>
            <p:nvPr/>
          </p:nvCxnSpPr>
          <p:spPr>
            <a:xfrm flipV="1">
              <a:off x="8717861" y="1397682"/>
              <a:ext cx="717676" cy="15389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7296586" y="1922430"/>
            <a:ext cx="2554251" cy="400110"/>
            <a:chOff x="7296586" y="1922430"/>
            <a:chExt cx="2554251" cy="400110"/>
          </a:xfrm>
        </p:grpSpPr>
        <p:sp>
          <p:nvSpPr>
            <p:cNvPr id="18" name="TextBox 17"/>
            <p:cNvSpPr txBox="1"/>
            <p:nvPr/>
          </p:nvSpPr>
          <p:spPr>
            <a:xfrm>
              <a:off x="7296586" y="1922430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Oesophagus</a:t>
              </a:r>
              <a:endParaRPr lang="en-AU" dirty="0"/>
            </a:p>
          </p:txBody>
        </p:sp>
        <p:cxnSp>
          <p:nvCxnSpPr>
            <p:cNvPr id="21" name="Straight Connector 20"/>
            <p:cNvCxnSpPr>
              <a:stCxn id="18" idx="3"/>
            </p:cNvCxnSpPr>
            <p:nvPr/>
          </p:nvCxnSpPr>
          <p:spPr>
            <a:xfrm>
              <a:off x="8763654" y="2122485"/>
              <a:ext cx="1087183" cy="73385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10297101" y="3388085"/>
            <a:ext cx="1752716" cy="400110"/>
            <a:chOff x="10297101" y="3388085"/>
            <a:chExt cx="1752716" cy="400110"/>
          </a:xfrm>
        </p:grpSpPr>
        <p:sp>
          <p:nvSpPr>
            <p:cNvPr id="13" name="TextBox 12"/>
            <p:cNvSpPr txBox="1"/>
            <p:nvPr/>
          </p:nvSpPr>
          <p:spPr>
            <a:xfrm>
              <a:off x="10955543" y="3388085"/>
              <a:ext cx="10942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Stomach</a:t>
              </a:r>
              <a:endParaRPr lang="en-AU" dirty="0"/>
            </a:p>
          </p:txBody>
        </p:sp>
        <p:cxnSp>
          <p:nvCxnSpPr>
            <p:cNvPr id="23" name="Straight Connector 22"/>
            <p:cNvCxnSpPr>
              <a:endCxn id="13" idx="1"/>
            </p:cNvCxnSpPr>
            <p:nvPr/>
          </p:nvCxnSpPr>
          <p:spPr>
            <a:xfrm flipV="1">
              <a:off x="10297101" y="3588140"/>
              <a:ext cx="658442" cy="41411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6986875" y="3974580"/>
            <a:ext cx="2734936" cy="552453"/>
            <a:chOff x="6986875" y="3974580"/>
            <a:chExt cx="2734936" cy="552453"/>
          </a:xfrm>
        </p:grpSpPr>
        <p:sp>
          <p:nvSpPr>
            <p:cNvPr id="14" name="TextBox 13"/>
            <p:cNvSpPr txBox="1"/>
            <p:nvPr/>
          </p:nvSpPr>
          <p:spPr>
            <a:xfrm>
              <a:off x="6986875" y="3974580"/>
              <a:ext cx="17187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Small intestine</a:t>
              </a:r>
              <a:endParaRPr lang="en-AU" sz="2000" dirty="0"/>
            </a:p>
          </p:txBody>
        </p:sp>
        <p:cxnSp>
          <p:nvCxnSpPr>
            <p:cNvPr id="25" name="Straight Connector 24"/>
            <p:cNvCxnSpPr>
              <a:stCxn id="14" idx="3"/>
            </p:cNvCxnSpPr>
            <p:nvPr/>
          </p:nvCxnSpPr>
          <p:spPr>
            <a:xfrm>
              <a:off x="8705615" y="4174635"/>
              <a:ext cx="1016196" cy="35239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6814330" y="4597013"/>
            <a:ext cx="2376065" cy="400110"/>
            <a:chOff x="6814330" y="4597013"/>
            <a:chExt cx="2376065" cy="400110"/>
          </a:xfrm>
        </p:grpSpPr>
        <p:sp>
          <p:nvSpPr>
            <p:cNvPr id="15" name="TextBox 14"/>
            <p:cNvSpPr txBox="1"/>
            <p:nvPr/>
          </p:nvSpPr>
          <p:spPr>
            <a:xfrm>
              <a:off x="6814330" y="4597013"/>
              <a:ext cx="17163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Large intestine</a:t>
              </a:r>
              <a:endParaRPr lang="en-AU" sz="2000" dirty="0"/>
            </a:p>
          </p:txBody>
        </p:sp>
        <p:cxnSp>
          <p:nvCxnSpPr>
            <p:cNvPr id="27" name="Straight Connector 26"/>
            <p:cNvCxnSpPr>
              <a:stCxn id="15" idx="3"/>
            </p:cNvCxnSpPr>
            <p:nvPr/>
          </p:nvCxnSpPr>
          <p:spPr>
            <a:xfrm>
              <a:off x="8530634" y="4797068"/>
              <a:ext cx="659761" cy="70306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9850837" y="5032777"/>
            <a:ext cx="1945542" cy="400110"/>
            <a:chOff x="9850837" y="5032777"/>
            <a:chExt cx="1945542" cy="400110"/>
          </a:xfrm>
        </p:grpSpPr>
        <p:sp>
          <p:nvSpPr>
            <p:cNvPr id="16" name="TextBox 15"/>
            <p:cNvSpPr txBox="1"/>
            <p:nvPr/>
          </p:nvSpPr>
          <p:spPr>
            <a:xfrm>
              <a:off x="10813096" y="5032777"/>
              <a:ext cx="9832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Rectum</a:t>
              </a:r>
              <a:endParaRPr lang="en-AU" sz="2000" dirty="0"/>
            </a:p>
          </p:txBody>
        </p:sp>
        <p:cxnSp>
          <p:nvCxnSpPr>
            <p:cNvPr id="31" name="Straight Connector 30"/>
            <p:cNvCxnSpPr>
              <a:endCxn id="16" idx="1"/>
            </p:cNvCxnSpPr>
            <p:nvPr/>
          </p:nvCxnSpPr>
          <p:spPr>
            <a:xfrm flipV="1">
              <a:off x="9850837" y="5232832"/>
              <a:ext cx="962259" cy="96493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9924365" y="5354700"/>
            <a:ext cx="1831598" cy="400110"/>
            <a:chOff x="9924365" y="5354700"/>
            <a:chExt cx="1831598" cy="400110"/>
          </a:xfrm>
        </p:grpSpPr>
        <p:sp>
          <p:nvSpPr>
            <p:cNvPr id="17" name="TextBox 16"/>
            <p:cNvSpPr txBox="1"/>
            <p:nvPr/>
          </p:nvSpPr>
          <p:spPr>
            <a:xfrm>
              <a:off x="11051924" y="5354700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Anus</a:t>
              </a:r>
              <a:endParaRPr lang="en-AU" dirty="0"/>
            </a:p>
          </p:txBody>
        </p:sp>
        <p:cxnSp>
          <p:nvCxnSpPr>
            <p:cNvPr id="34" name="Straight Connector 33"/>
            <p:cNvCxnSpPr>
              <a:endCxn id="17" idx="1"/>
            </p:cNvCxnSpPr>
            <p:nvPr/>
          </p:nvCxnSpPr>
          <p:spPr>
            <a:xfrm flipV="1">
              <a:off x="9924365" y="5554755"/>
              <a:ext cx="1127559" cy="7189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337278"/>
              </p:ext>
            </p:extLst>
          </p:nvPr>
        </p:nvGraphicFramePr>
        <p:xfrm>
          <a:off x="7331022" y="165761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does food get into the digestive tract?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5" name="Table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197978"/>
              </p:ext>
            </p:extLst>
          </p:nvPr>
        </p:nvGraphicFramePr>
        <p:xfrm>
          <a:off x="445167" y="4950620"/>
          <a:ext cx="27736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Which structure does food pass through to get from the mouth to the stomach?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119574"/>
              </p:ext>
            </p:extLst>
          </p:nvPr>
        </p:nvGraphicFramePr>
        <p:xfrm>
          <a:off x="3551379" y="5380342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4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Which part of the intestine does food go into first?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7" name="Table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911721"/>
              </p:ext>
            </p:extLst>
          </p:nvPr>
        </p:nvGraphicFramePr>
        <p:xfrm>
          <a:off x="6490927" y="4949411"/>
          <a:ext cx="27736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5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stored in the rectum and how does it leave the body?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102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955" y="1121963"/>
            <a:ext cx="72310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 smtClean="0"/>
              <a:t>The Digestive System – the support organs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7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The </a:t>
            </a:r>
            <a:r>
              <a:rPr lang="en-AU" sz="2700" b="1" dirty="0" smtClean="0"/>
              <a:t>liver</a:t>
            </a:r>
            <a:r>
              <a:rPr lang="en-AU" sz="2700" dirty="0" smtClean="0"/>
              <a:t> and </a:t>
            </a:r>
            <a:r>
              <a:rPr lang="en-AU" sz="2700" b="1" dirty="0" smtClean="0"/>
              <a:t>pancreas</a:t>
            </a:r>
            <a:r>
              <a:rPr lang="en-AU" sz="2700" dirty="0" smtClean="0"/>
              <a:t> produce chemicals that help break down chemicals in the food.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7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The </a:t>
            </a:r>
            <a:r>
              <a:rPr lang="en-AU" sz="2700" b="1" dirty="0" smtClean="0"/>
              <a:t>gall bladder</a:t>
            </a:r>
            <a:r>
              <a:rPr lang="en-AU" sz="2700" dirty="0" smtClean="0"/>
              <a:t> stores chemicals produced by the liver. </a:t>
            </a:r>
            <a:endParaRPr lang="en-AU" sz="27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7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148617"/>
              </p:ext>
            </p:extLst>
          </p:nvPr>
        </p:nvGraphicFramePr>
        <p:xfrm>
          <a:off x="4292796" y="163040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the role of the liver and pancreas?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941" r="32372"/>
          <a:stretch/>
        </p:blipFill>
        <p:spPr>
          <a:xfrm>
            <a:off x="8092767" y="130645"/>
            <a:ext cx="3663196" cy="5884697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959061"/>
              </p:ext>
            </p:extLst>
          </p:nvPr>
        </p:nvGraphicFramePr>
        <p:xfrm>
          <a:off x="10209048" y="6015342"/>
          <a:ext cx="1835605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35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Vocabulary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0" u="none" dirty="0" smtClean="0">
                          <a:latin typeface="+mn-lt"/>
                          <a:cs typeface="Arial" panose="020B0604020202020204" pitchFamily="34" charset="0"/>
                        </a:rPr>
                        <a:t>Faeces:</a:t>
                      </a:r>
                      <a:r>
                        <a:rPr lang="en-AU" sz="1800" b="0" u="none" baseline="0" dirty="0" smtClean="0">
                          <a:latin typeface="+mn-lt"/>
                          <a:cs typeface="Arial" panose="020B0604020202020204" pitchFamily="34" charset="0"/>
                        </a:rPr>
                        <a:t>  poo</a:t>
                      </a:r>
                      <a:endParaRPr lang="en-AU" sz="1800" u="none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1" name="Group 60"/>
          <p:cNvGrpSpPr/>
          <p:nvPr/>
        </p:nvGrpSpPr>
        <p:grpSpPr>
          <a:xfrm>
            <a:off x="9794513" y="3707286"/>
            <a:ext cx="2162635" cy="400110"/>
            <a:chOff x="9794513" y="3707286"/>
            <a:chExt cx="2162635" cy="400110"/>
          </a:xfrm>
        </p:grpSpPr>
        <p:sp>
          <p:nvSpPr>
            <p:cNvPr id="13" name="TextBox 12"/>
            <p:cNvSpPr txBox="1"/>
            <p:nvPr/>
          </p:nvSpPr>
          <p:spPr>
            <a:xfrm>
              <a:off x="10838829" y="3707286"/>
              <a:ext cx="11183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Pancreas</a:t>
              </a:r>
              <a:endParaRPr lang="en-AU" dirty="0"/>
            </a:p>
          </p:txBody>
        </p:sp>
        <p:cxnSp>
          <p:nvCxnSpPr>
            <p:cNvPr id="23" name="Straight Connector 22"/>
            <p:cNvCxnSpPr>
              <a:endCxn id="13" idx="1"/>
            </p:cNvCxnSpPr>
            <p:nvPr/>
          </p:nvCxnSpPr>
          <p:spPr>
            <a:xfrm flipV="1">
              <a:off x="9794513" y="3907341"/>
              <a:ext cx="1044316" cy="100063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7433004" y="3002161"/>
            <a:ext cx="2048528" cy="400110"/>
            <a:chOff x="7690031" y="4024063"/>
            <a:chExt cx="2062659" cy="555304"/>
          </a:xfrm>
        </p:grpSpPr>
        <p:sp>
          <p:nvSpPr>
            <p:cNvPr id="14" name="TextBox 13"/>
            <p:cNvSpPr txBox="1"/>
            <p:nvPr/>
          </p:nvSpPr>
          <p:spPr>
            <a:xfrm>
              <a:off x="7690031" y="4024063"/>
              <a:ext cx="687009" cy="555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Liver</a:t>
              </a:r>
              <a:endParaRPr lang="en-AU" sz="2000" dirty="0"/>
            </a:p>
          </p:txBody>
        </p:sp>
        <p:cxnSp>
          <p:nvCxnSpPr>
            <p:cNvPr id="25" name="Straight Connector 24"/>
            <p:cNvCxnSpPr>
              <a:stCxn id="14" idx="3"/>
            </p:cNvCxnSpPr>
            <p:nvPr/>
          </p:nvCxnSpPr>
          <p:spPr>
            <a:xfrm>
              <a:off x="8377040" y="4301715"/>
              <a:ext cx="1375650" cy="161405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6818869" y="3518567"/>
            <a:ext cx="2596608" cy="400110"/>
            <a:chOff x="6814330" y="4597013"/>
            <a:chExt cx="2596608" cy="400110"/>
          </a:xfrm>
        </p:grpSpPr>
        <p:sp>
          <p:nvSpPr>
            <p:cNvPr id="15" name="TextBox 14"/>
            <p:cNvSpPr txBox="1"/>
            <p:nvPr/>
          </p:nvSpPr>
          <p:spPr>
            <a:xfrm>
              <a:off x="6814330" y="4597013"/>
              <a:ext cx="14510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Gall bladder</a:t>
              </a:r>
              <a:endParaRPr lang="en-AU" sz="2000" dirty="0"/>
            </a:p>
          </p:txBody>
        </p:sp>
        <p:cxnSp>
          <p:nvCxnSpPr>
            <p:cNvPr id="27" name="Straight Connector 26"/>
            <p:cNvCxnSpPr>
              <a:stCxn id="15" idx="3"/>
            </p:cNvCxnSpPr>
            <p:nvPr/>
          </p:nvCxnSpPr>
          <p:spPr>
            <a:xfrm flipV="1">
              <a:off x="8265368" y="4706780"/>
              <a:ext cx="1145570" cy="902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975203"/>
              </p:ext>
            </p:extLst>
          </p:nvPr>
        </p:nvGraphicFramePr>
        <p:xfrm>
          <a:off x="7331022" y="165761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does the gall bladder help the digestive process?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826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Medical3D video human digestive proces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8797" y="208619"/>
            <a:ext cx="8265215" cy="6198347"/>
          </a:xfrm>
        </p:spPr>
      </p:pic>
    </p:spTree>
    <p:extLst>
      <p:ext uri="{BB962C8B-B14F-4D97-AF65-F5344CB8AC3E}">
        <p14:creationId xmlns:p14="http://schemas.microsoft.com/office/powerpoint/2010/main" val="149702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17169</TotalTime>
  <Words>1297</Words>
  <Application>Microsoft Office PowerPoint</Application>
  <PresentationFormat>Widescreen</PresentationFormat>
  <Paragraphs>222</Paragraphs>
  <Slides>16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Digestive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Science</dc:title>
  <dc:creator>Microsoft account</dc:creator>
  <cp:lastModifiedBy>BRUNS Thomas [Harrisdale Senior High School]</cp:lastModifiedBy>
  <cp:revision>262</cp:revision>
  <dcterms:created xsi:type="dcterms:W3CDTF">2017-01-28T08:32:28Z</dcterms:created>
  <dcterms:modified xsi:type="dcterms:W3CDTF">2020-07-03T04:08:24Z</dcterms:modified>
</cp:coreProperties>
</file>